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</p:sldIdLst>
  <p:sldSz cx="12192000" cy="6858000"/>
  <p:notesSz cx="6858000" cy="9144000"/>
  <p:embeddedFontLst>
    <p:embeddedFont>
      <p:font typeface="Helvetica Neue" panose="020B0604020202020204" pitchFamily="34" charset="0"/>
      <p:regular r:id="rId94"/>
      <p:bold r:id="rId95"/>
      <p:italic r:id="rId96"/>
      <p:boldItalic r:id="rId9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1" roundtripDataSignature="AMtx7miUBYIcQOOO+ibvIQjOVDpjIkxe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D77E7C-A12C-4B4A-9910-D9E313DCB0FC}">
  <a:tblStyle styleId="{14D77E7C-A12C-4B4A-9910-D9E313DCB0F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slide" Target="slides/slide54.xml" /><Relationship Id="rId63" Type="http://schemas.openxmlformats.org/officeDocument/2006/relationships/slide" Target="slides/slide62.xml" /><Relationship Id="rId68" Type="http://schemas.openxmlformats.org/officeDocument/2006/relationships/slide" Target="slides/slide67.xml" /><Relationship Id="rId76" Type="http://schemas.openxmlformats.org/officeDocument/2006/relationships/slide" Target="slides/slide75.xml" /><Relationship Id="rId84" Type="http://schemas.openxmlformats.org/officeDocument/2006/relationships/slide" Target="slides/slide83.xml" /><Relationship Id="rId89" Type="http://schemas.openxmlformats.org/officeDocument/2006/relationships/slide" Target="slides/slide88.xml" /><Relationship Id="rId97" Type="http://schemas.openxmlformats.org/officeDocument/2006/relationships/font" Target="fonts/font4.fntdata" /><Relationship Id="rId104" Type="http://schemas.openxmlformats.org/officeDocument/2006/relationships/theme" Target="theme/theme1.xml" /><Relationship Id="rId7" Type="http://schemas.openxmlformats.org/officeDocument/2006/relationships/slide" Target="slides/slide6.xml" /><Relationship Id="rId71" Type="http://schemas.openxmlformats.org/officeDocument/2006/relationships/slide" Target="slides/slide70.xml" /><Relationship Id="rId92" Type="http://schemas.openxmlformats.org/officeDocument/2006/relationships/slide" Target="slides/slide9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9" Type="http://schemas.openxmlformats.org/officeDocument/2006/relationships/slide" Target="slides/slide28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slide" Target="slides/slide52.xml" /><Relationship Id="rId58" Type="http://schemas.openxmlformats.org/officeDocument/2006/relationships/slide" Target="slides/slide57.xml" /><Relationship Id="rId66" Type="http://schemas.openxmlformats.org/officeDocument/2006/relationships/slide" Target="slides/slide65.xml" /><Relationship Id="rId74" Type="http://schemas.openxmlformats.org/officeDocument/2006/relationships/slide" Target="slides/slide73.xml" /><Relationship Id="rId79" Type="http://schemas.openxmlformats.org/officeDocument/2006/relationships/slide" Target="slides/slide78.xml" /><Relationship Id="rId87" Type="http://schemas.openxmlformats.org/officeDocument/2006/relationships/slide" Target="slides/slide86.xml" /><Relationship Id="rId102" Type="http://schemas.openxmlformats.org/officeDocument/2006/relationships/presProps" Target="presProps.xml" /><Relationship Id="rId5" Type="http://schemas.openxmlformats.org/officeDocument/2006/relationships/slide" Target="slides/slide4.xml" /><Relationship Id="rId61" Type="http://schemas.openxmlformats.org/officeDocument/2006/relationships/slide" Target="slides/slide60.xml" /><Relationship Id="rId82" Type="http://schemas.openxmlformats.org/officeDocument/2006/relationships/slide" Target="slides/slide81.xml" /><Relationship Id="rId90" Type="http://schemas.openxmlformats.org/officeDocument/2006/relationships/slide" Target="slides/slide89.xml" /><Relationship Id="rId95" Type="http://schemas.openxmlformats.org/officeDocument/2006/relationships/font" Target="fonts/font2.fntdata" /><Relationship Id="rId19" Type="http://schemas.openxmlformats.org/officeDocument/2006/relationships/slide" Target="slides/slide1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slide" Target="slides/slide55.xml" /><Relationship Id="rId64" Type="http://schemas.openxmlformats.org/officeDocument/2006/relationships/slide" Target="slides/slide63.xml" /><Relationship Id="rId69" Type="http://schemas.openxmlformats.org/officeDocument/2006/relationships/slide" Target="slides/slide68.xml" /><Relationship Id="rId77" Type="http://schemas.openxmlformats.org/officeDocument/2006/relationships/slide" Target="slides/slide76.xml" /><Relationship Id="rId105" Type="http://schemas.openxmlformats.org/officeDocument/2006/relationships/tableStyles" Target="tableStyles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72" Type="http://schemas.openxmlformats.org/officeDocument/2006/relationships/slide" Target="slides/slide71.xml" /><Relationship Id="rId80" Type="http://schemas.openxmlformats.org/officeDocument/2006/relationships/slide" Target="slides/slide79.xml" /><Relationship Id="rId85" Type="http://schemas.openxmlformats.org/officeDocument/2006/relationships/slide" Target="slides/slide84.xml" /><Relationship Id="rId93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59" Type="http://schemas.openxmlformats.org/officeDocument/2006/relationships/slide" Target="slides/slide58.xml" /><Relationship Id="rId67" Type="http://schemas.openxmlformats.org/officeDocument/2006/relationships/slide" Target="slides/slide66.xml" /><Relationship Id="rId103" Type="http://schemas.openxmlformats.org/officeDocument/2006/relationships/viewProps" Target="viewProps.xml" /><Relationship Id="rId20" Type="http://schemas.openxmlformats.org/officeDocument/2006/relationships/slide" Target="slides/slide19.xml" /><Relationship Id="rId41" Type="http://schemas.openxmlformats.org/officeDocument/2006/relationships/slide" Target="slides/slide40.xml" /><Relationship Id="rId54" Type="http://schemas.openxmlformats.org/officeDocument/2006/relationships/slide" Target="slides/slide53.xml" /><Relationship Id="rId62" Type="http://schemas.openxmlformats.org/officeDocument/2006/relationships/slide" Target="slides/slide61.xml" /><Relationship Id="rId70" Type="http://schemas.openxmlformats.org/officeDocument/2006/relationships/slide" Target="slides/slide69.xml" /><Relationship Id="rId75" Type="http://schemas.openxmlformats.org/officeDocument/2006/relationships/slide" Target="slides/slide74.xml" /><Relationship Id="rId83" Type="http://schemas.openxmlformats.org/officeDocument/2006/relationships/slide" Target="slides/slide82.xml" /><Relationship Id="rId88" Type="http://schemas.openxmlformats.org/officeDocument/2006/relationships/slide" Target="slides/slide87.xml" /><Relationship Id="rId91" Type="http://schemas.openxmlformats.org/officeDocument/2006/relationships/slide" Target="slides/slide90.xml" /><Relationship Id="rId96" Type="http://schemas.openxmlformats.org/officeDocument/2006/relationships/font" Target="fonts/font3.fntdata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slide" Target="slides/slide56.xml" /><Relationship Id="rId10" Type="http://schemas.openxmlformats.org/officeDocument/2006/relationships/slide" Target="slides/slide9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60" Type="http://schemas.openxmlformats.org/officeDocument/2006/relationships/slide" Target="slides/slide59.xml" /><Relationship Id="rId65" Type="http://schemas.openxmlformats.org/officeDocument/2006/relationships/slide" Target="slides/slide64.xml" /><Relationship Id="rId73" Type="http://schemas.openxmlformats.org/officeDocument/2006/relationships/slide" Target="slides/slide72.xml" /><Relationship Id="rId78" Type="http://schemas.openxmlformats.org/officeDocument/2006/relationships/slide" Target="slides/slide77.xml" /><Relationship Id="rId81" Type="http://schemas.openxmlformats.org/officeDocument/2006/relationships/slide" Target="slides/slide80.xml" /><Relationship Id="rId86" Type="http://schemas.openxmlformats.org/officeDocument/2006/relationships/slide" Target="slides/slide85.xml" /><Relationship Id="rId94" Type="http://schemas.openxmlformats.org/officeDocument/2006/relationships/font" Target="fonts/font1.fntdata" /><Relationship Id="rId101" Type="http://customschemas.google.com/relationships/presentationmetadata" Target="metadata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9" Type="http://schemas.openxmlformats.org/officeDocument/2006/relationships/slide" Target="slides/slide38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 /><Relationship Id="rId1" Type="http://schemas.openxmlformats.org/officeDocument/2006/relationships/notesMaster" Target="../notesMasters/notesMaster1.xml" 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 /><Relationship Id="rId1" Type="http://schemas.openxmlformats.org/officeDocument/2006/relationships/notesMaster" Target="../notesMasters/notesMaster1.xml" 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 /><Relationship Id="rId1" Type="http://schemas.openxmlformats.org/officeDocument/2006/relationships/notesMaster" Target="../notesMasters/notesMaster1.xml" 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 /><Relationship Id="rId1" Type="http://schemas.openxmlformats.org/officeDocument/2006/relationships/notesMaster" Target="../notesMasters/notesMaster1.xml" 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 /><Relationship Id="rId1" Type="http://schemas.openxmlformats.org/officeDocument/2006/relationships/notesMaster" Target="../notesMasters/notesMaster1.xml" 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 /><Relationship Id="rId1" Type="http://schemas.openxmlformats.org/officeDocument/2006/relationships/notesMaster" Target="../notesMasters/notesMaster1.xml" 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 /><Relationship Id="rId1" Type="http://schemas.openxmlformats.org/officeDocument/2006/relationships/notesMaster" Target="../notesMasters/notesMaster1.xml" 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 /><Relationship Id="rId1" Type="http://schemas.openxmlformats.org/officeDocument/2006/relationships/notesMaster" Target="../notesMasters/notesMaster1.xml" 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 /><Relationship Id="rId1" Type="http://schemas.openxmlformats.org/officeDocument/2006/relationships/notesMaster" Target="../notesMasters/notesMaster1.xml" 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 /><Relationship Id="rId1" Type="http://schemas.openxmlformats.org/officeDocument/2006/relationships/notesMaster" Target="../notesMasters/notesMaster1.xml" 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 /><Relationship Id="rId1" Type="http://schemas.openxmlformats.org/officeDocument/2006/relationships/notesMaster" Target="../notesMasters/notesMaster1.xml" 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 /><Relationship Id="rId1" Type="http://schemas.openxmlformats.org/officeDocument/2006/relationships/notesMaster" Target="../notesMasters/notesMaster1.xml" 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 /><Relationship Id="rId1" Type="http://schemas.openxmlformats.org/officeDocument/2006/relationships/notesMaster" Target="../notesMasters/notesMaster1.xml" 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 /><Relationship Id="rId1" Type="http://schemas.openxmlformats.org/officeDocument/2006/relationships/notesMaster" Target="../notesMasters/notesMaster1.xml" 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 /><Relationship Id="rId1" Type="http://schemas.openxmlformats.org/officeDocument/2006/relationships/notesMaster" Target="../notesMasters/notesMaster1.xml" 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 /><Relationship Id="rId1" Type="http://schemas.openxmlformats.org/officeDocument/2006/relationships/notesMaster" Target="../notesMasters/notesMaster1.xml" 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 /><Relationship Id="rId1" Type="http://schemas.openxmlformats.org/officeDocument/2006/relationships/notesMaster" Target="../notesMasters/notesMaster1.xml" 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 /><Relationship Id="rId1" Type="http://schemas.openxmlformats.org/officeDocument/2006/relationships/notesMaster" Target="../notesMasters/notesMaster1.xml" 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 /><Relationship Id="rId1" Type="http://schemas.openxmlformats.org/officeDocument/2006/relationships/notesMaster" Target="../notesMasters/notesMaster1.xml" 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 /><Relationship Id="rId1" Type="http://schemas.openxmlformats.org/officeDocument/2006/relationships/notesMaster" Target="../notesMasters/notesMaster1.xml" 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 /><Relationship Id="rId1" Type="http://schemas.openxmlformats.org/officeDocument/2006/relationships/notesMaster" Target="../notesMasters/notesMaster1.xml" 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 /><Relationship Id="rId1" Type="http://schemas.openxmlformats.org/officeDocument/2006/relationships/notesMaster" Target="../notesMasters/notesMaster1.xml" 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 /><Relationship Id="rId1" Type="http://schemas.openxmlformats.org/officeDocument/2006/relationships/notesMaster" Target="../notesMasters/notesMaster1.xml" 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 /><Relationship Id="rId1" Type="http://schemas.openxmlformats.org/officeDocument/2006/relationships/notesMaster" Target="../notesMasters/notesMaster1.xml" 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 /><Relationship Id="rId1" Type="http://schemas.openxmlformats.org/officeDocument/2006/relationships/notesMaster" Target="../notesMasters/notesMaster1.xml" 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 /><Relationship Id="rId1" Type="http://schemas.openxmlformats.org/officeDocument/2006/relationships/notesMaster" Target="../notesMasters/notesMaster1.xml" 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 /><Relationship Id="rId1" Type="http://schemas.openxmlformats.org/officeDocument/2006/relationships/notesMaster" Target="../notesMasters/notesMaster1.xml" 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 /><Relationship Id="rId1" Type="http://schemas.openxmlformats.org/officeDocument/2006/relationships/notesMaster" Target="../notesMasters/notesMaster1.xml" 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 /><Relationship Id="rId1" Type="http://schemas.openxmlformats.org/officeDocument/2006/relationships/notesMaster" Target="../notesMasters/notesMaster1.xml" 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 /><Relationship Id="rId1" Type="http://schemas.openxmlformats.org/officeDocument/2006/relationships/notesMaster" Target="../notesMasters/notesMaster1.xml" 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 /><Relationship Id="rId1" Type="http://schemas.openxmlformats.org/officeDocument/2006/relationships/notesMaster" Target="../notesMasters/notesMaster1.xml" 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 /><Relationship Id="rId1" Type="http://schemas.openxmlformats.org/officeDocument/2006/relationships/notesMaster" Target="../notesMasters/notesMaster1.xml" 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 /><Relationship Id="rId1" Type="http://schemas.openxmlformats.org/officeDocument/2006/relationships/notesMaster" Target="../notesMasters/notesMaster1.xml" 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 /><Relationship Id="rId1" Type="http://schemas.openxmlformats.org/officeDocument/2006/relationships/notesMaster" Target="../notesMasters/notesMaster1.xml" 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 /><Relationship Id="rId1" Type="http://schemas.openxmlformats.org/officeDocument/2006/relationships/notesMaster" Target="../notesMasters/notesMaster1.xml" 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 /><Relationship Id="rId1" Type="http://schemas.openxmlformats.org/officeDocument/2006/relationships/notesMaster" Target="../notesMasters/notesMaster1.xml" 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 /><Relationship Id="rId1" Type="http://schemas.openxmlformats.org/officeDocument/2006/relationships/notesMaster" Target="../notesMasters/notesMaster1.xml" 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 /><Relationship Id="rId1" Type="http://schemas.openxmlformats.org/officeDocument/2006/relationships/notesMaster" Target="../notesMasters/notesMaster1.xml" 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 /><Relationship Id="rId1" Type="http://schemas.openxmlformats.org/officeDocument/2006/relationships/notesMaster" Target="../notesMasters/notesMaster1.xml" 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 /><Relationship Id="rId1" Type="http://schemas.openxmlformats.org/officeDocument/2006/relationships/notesMaster" Target="../notesMasters/notesMaster1.xml" 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 /><Relationship Id="rId1" Type="http://schemas.openxmlformats.org/officeDocument/2006/relationships/notesMaster" Target="../notesMasters/notesMaster1.xml" 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 /><Relationship Id="rId1" Type="http://schemas.openxmlformats.org/officeDocument/2006/relationships/notesMaster" Target="../notesMasters/notesMaster1.xml" 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 /><Relationship Id="rId1" Type="http://schemas.openxmlformats.org/officeDocument/2006/relationships/notesMaster" Target="../notesMasters/notesMaster1.xml" 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 /><Relationship Id="rId1" Type="http://schemas.openxmlformats.org/officeDocument/2006/relationships/notesMaster" Target="../notesMasters/notesMaster1.xml" 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 /><Relationship Id="rId1" Type="http://schemas.openxmlformats.org/officeDocument/2006/relationships/notesMaster" Target="../notesMasters/notesMaster1.xml" 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 /><Relationship Id="rId1" Type="http://schemas.openxmlformats.org/officeDocument/2006/relationships/notesMaster" Target="../notesMasters/notesMaster1.xml" 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 /><Relationship Id="rId1" Type="http://schemas.openxmlformats.org/officeDocument/2006/relationships/notesMaster" Target="../notesMasters/notesMaster1.xml" 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 /><Relationship Id="rId1" Type="http://schemas.openxmlformats.org/officeDocument/2006/relationships/notesMaster" Target="../notesMasters/notesMaster1.xml" 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 /><Relationship Id="rId1" Type="http://schemas.openxmlformats.org/officeDocument/2006/relationships/notesMaster" Target="../notesMasters/notesMaster1.xml" 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 /><Relationship Id="rId1" Type="http://schemas.openxmlformats.org/officeDocument/2006/relationships/notesMaster" Target="../notesMasters/notesMaster1.xml" 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 /><Relationship Id="rId1" Type="http://schemas.openxmlformats.org/officeDocument/2006/relationships/notesMaster" Target="../notesMasters/notesMaster1.xml" 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 /><Relationship Id="rId1" Type="http://schemas.openxmlformats.org/officeDocument/2006/relationships/notesMaster" Target="../notesMasters/notesMaster1.xml" 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 /><Relationship Id="rId1" Type="http://schemas.openxmlformats.org/officeDocument/2006/relationships/notesMaster" Target="../notesMasters/notesMaster1.xml" 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 /><Relationship Id="rId1" Type="http://schemas.openxmlformats.org/officeDocument/2006/relationships/notesMaster" Target="../notesMasters/notesMaster1.xml" 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 /><Relationship Id="rId1" Type="http://schemas.openxmlformats.org/officeDocument/2006/relationships/notesMaster" Target="../notesMasters/notesMaster1.xml" 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91537d2b55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g291537d2b55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91537d2b5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g291537d2b5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91537d2b55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g291537d2b5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91537d2b55_0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g291537d2b55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91537d2b55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g291537d2b5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91537d2b55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g291537d2b55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91537d2b55_0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g291537d2b55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91537d2b55_0_1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g291537d2b55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91537d2b55_0_2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g291537d2b55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91537d2b55_0_2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g291537d2b55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91537d2b55_0_2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g291537d2b55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91537d2b55_0_2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g291537d2b55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91537d2b55_0_2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g291537d2b55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291537d2b55_0_2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g291537d2b55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291537d2b55_0_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g291537d2b55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91537d2b55_0_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g291537d2b55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91537d2b55_0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g291537d2b55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91537d2b55_0_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g291537d2b55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291537d2b55_0_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g291537d2b55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291537d2b55_0_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g291537d2b55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291537d2b55_0_1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g291537d2b55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291537d2b55_0_1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g291537d2b55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291537d2b55_0_3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g291537d2b55_0_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291537d2b55_0_1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g291537d2b55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291537d2b55_0_1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g291537d2b55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291537d2b55_0_1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g291537d2b55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291537d2b55_0_1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g291537d2b55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291537d2b55_0_3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g291537d2b55_0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291537d2b55_0_1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g291537d2b55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291537d2b55_0_1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g291537d2b55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291537d2b55_0_1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g291537d2b55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291537d2b55_0_2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g291537d2b55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291537d2b55_0_3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g291537d2b55_0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291537d2b55_0_2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g291537d2b55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29172ed47e0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g29172ed47e0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291537d2b55_0_2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g291537d2b55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29172ed47e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g29172ed47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291537d2b55_0_3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g291537d2b55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291537d2b55_0_3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g291537d2b55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291537d2b55_0_3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g291537d2b55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291537d2b55_0_2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g291537d2b55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291537d2b55_0_2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g291537d2b55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291537d2b55_0_2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g291537d2b55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291537d2b55_0_2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g291537d2b55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291537d2b55_0_2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g291537d2b55_0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291537d2b55_0_2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g291537d2b55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291537d2b55_0_2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g291537d2b55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291537d2b55_0_3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g291537d2b55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291537d2b55_0_3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g291537d2b55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291537d2b55_0_4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g291537d2b55_0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291537d2b55_0_3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g291537d2b55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291537d2b55_0_3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g291537d2b55_0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291537d2b55_0_3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g291537d2b55_0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291537d2b55_0_4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g291537d2b55_0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291537d2b55_0_4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g291537d2b55_0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1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ного информации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69"/>
          <p:cNvSpPr txBox="1">
            <a:spLocks noGrp="1"/>
          </p:cNvSpPr>
          <p:nvPr>
            <p:ph type="title"/>
          </p:nvPr>
        </p:nvSpPr>
        <p:spPr>
          <a:xfrm>
            <a:off x="550863" y="681037"/>
            <a:ext cx="9184105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69"/>
          <p:cNvSpPr txBox="1">
            <a:spLocks noGrp="1"/>
          </p:cNvSpPr>
          <p:nvPr>
            <p:ph type="body" idx="1"/>
          </p:nvPr>
        </p:nvSpPr>
        <p:spPr>
          <a:xfrm>
            <a:off x="550864" y="1825625"/>
            <a:ext cx="1041132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Большой логотип">
  <p:cSld name="Большой логотип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70"/>
          <p:cNvSpPr txBox="1">
            <a:spLocks noGrp="1"/>
          </p:cNvSpPr>
          <p:nvPr>
            <p:ph type="title"/>
          </p:nvPr>
        </p:nvSpPr>
        <p:spPr>
          <a:xfrm>
            <a:off x="550863" y="681037"/>
            <a:ext cx="5755105" cy="1244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0"/>
          <p:cNvSpPr txBox="1">
            <a:spLocks noGrp="1"/>
          </p:cNvSpPr>
          <p:nvPr>
            <p:ph type="body" idx="1"/>
          </p:nvPr>
        </p:nvSpPr>
        <p:spPr>
          <a:xfrm>
            <a:off x="562895" y="2293257"/>
            <a:ext cx="5755105" cy="3685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сновной 2">
  <p:cSld name="Основной 2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1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71"/>
          <p:cNvSpPr txBox="1">
            <a:spLocks noGrp="1"/>
          </p:cNvSpPr>
          <p:nvPr>
            <p:ph type="title"/>
          </p:nvPr>
        </p:nvSpPr>
        <p:spPr>
          <a:xfrm>
            <a:off x="550863" y="681037"/>
            <a:ext cx="8486274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1"/>
          <p:cNvSpPr txBox="1">
            <a:spLocks noGrp="1"/>
          </p:cNvSpPr>
          <p:nvPr>
            <p:ph type="body" idx="1"/>
          </p:nvPr>
        </p:nvSpPr>
        <p:spPr>
          <a:xfrm>
            <a:off x="550863" y="1825625"/>
            <a:ext cx="848627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1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72"/>
          <p:cNvSpPr txBox="1">
            <a:spLocks noGrp="1"/>
          </p:cNvSpPr>
          <p:nvPr>
            <p:ph type="ctrTitle"/>
          </p:nvPr>
        </p:nvSpPr>
        <p:spPr>
          <a:xfrm>
            <a:off x="567672" y="2310063"/>
            <a:ext cx="7583541" cy="1248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2"/>
          <p:cNvSpPr txBox="1">
            <a:spLocks noGrp="1"/>
          </p:cNvSpPr>
          <p:nvPr>
            <p:ph type="subTitle" idx="1"/>
          </p:nvPr>
        </p:nvSpPr>
        <p:spPr>
          <a:xfrm>
            <a:off x="567672" y="1676985"/>
            <a:ext cx="7583541" cy="496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сновной 1">
  <p:cSld name="Основной 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1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73"/>
          <p:cNvSpPr txBox="1">
            <a:spLocks noGrp="1"/>
          </p:cNvSpPr>
          <p:nvPr>
            <p:ph type="title"/>
          </p:nvPr>
        </p:nvSpPr>
        <p:spPr>
          <a:xfrm>
            <a:off x="550863" y="681037"/>
            <a:ext cx="8486274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3"/>
          <p:cNvSpPr txBox="1">
            <a:spLocks noGrp="1"/>
          </p:cNvSpPr>
          <p:nvPr>
            <p:ph type="body" idx="1"/>
          </p:nvPr>
        </p:nvSpPr>
        <p:spPr>
          <a:xfrm>
            <a:off x="550863" y="1825625"/>
            <a:ext cx="848627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ополнительный 1">
  <p:cSld name="Дополнительный 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74"/>
          <p:cNvSpPr txBox="1">
            <a:spLocks noGrp="1"/>
          </p:cNvSpPr>
          <p:nvPr>
            <p:ph type="title"/>
          </p:nvPr>
        </p:nvSpPr>
        <p:spPr>
          <a:xfrm>
            <a:off x="550863" y="681037"/>
            <a:ext cx="8486274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4"/>
          <p:cNvSpPr txBox="1">
            <a:spLocks noGrp="1"/>
          </p:cNvSpPr>
          <p:nvPr>
            <p:ph type="body" idx="1"/>
          </p:nvPr>
        </p:nvSpPr>
        <p:spPr>
          <a:xfrm>
            <a:off x="550863" y="1825625"/>
            <a:ext cx="813735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ополнительный 2">
  <p:cSld name="Дополнительный 2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75"/>
          <p:cNvSpPr txBox="1">
            <a:spLocks noGrp="1"/>
          </p:cNvSpPr>
          <p:nvPr>
            <p:ph type="title"/>
          </p:nvPr>
        </p:nvSpPr>
        <p:spPr>
          <a:xfrm>
            <a:off x="550862" y="681037"/>
            <a:ext cx="8654715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5"/>
          <p:cNvSpPr txBox="1">
            <a:spLocks noGrp="1"/>
          </p:cNvSpPr>
          <p:nvPr>
            <p:ph type="body" idx="1"/>
          </p:nvPr>
        </p:nvSpPr>
        <p:spPr>
          <a:xfrm>
            <a:off x="550863" y="1825625"/>
            <a:ext cx="8654716" cy="3937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ополнительный 3">
  <p:cSld name="Дополнительный 3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1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76"/>
          <p:cNvSpPr txBox="1">
            <a:spLocks noGrp="1"/>
          </p:cNvSpPr>
          <p:nvPr>
            <p:ph type="title"/>
          </p:nvPr>
        </p:nvSpPr>
        <p:spPr>
          <a:xfrm>
            <a:off x="2715128" y="681037"/>
            <a:ext cx="8654715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76"/>
          <p:cNvSpPr txBox="1">
            <a:spLocks noGrp="1"/>
          </p:cNvSpPr>
          <p:nvPr>
            <p:ph type="body" idx="1"/>
          </p:nvPr>
        </p:nvSpPr>
        <p:spPr>
          <a:xfrm>
            <a:off x="2715127" y="1825625"/>
            <a:ext cx="865471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Relationship Id="rId9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8"/>
          <p:cNvSpPr txBox="1">
            <a:spLocks noGrp="1"/>
          </p:cNvSpPr>
          <p:nvPr>
            <p:ph type="title"/>
          </p:nvPr>
        </p:nvSpPr>
        <p:spPr>
          <a:xfrm>
            <a:off x="582947" y="35309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8"/>
          <p:cNvSpPr txBox="1">
            <a:spLocks noGrp="1"/>
          </p:cNvSpPr>
          <p:nvPr>
            <p:ph type="body" idx="1"/>
          </p:nvPr>
        </p:nvSpPr>
        <p:spPr>
          <a:xfrm>
            <a:off x="582947" y="1813593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1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obraz36.ru/" TargetMode="External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1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obraz36.ru/" TargetMode="External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9.pn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notesSlide" Target="../notesSlides/notesSlide24.xml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obraz36.ru/" TargetMode="External" /><Relationship Id="rId2" Type="http://schemas.openxmlformats.org/officeDocument/2006/relationships/notesSlide" Target="../notesSlides/notesSlide25.xml" /><Relationship Id="rId1" Type="http://schemas.openxmlformats.org/officeDocument/2006/relationships/slideLayout" Target="../slideLayouts/slideLayout1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notesSlide" Target="../notesSlides/notesSlide26.xml" /><Relationship Id="rId1" Type="http://schemas.openxmlformats.org/officeDocument/2006/relationships/slideLayout" Target="../slideLayouts/slideLayout1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notesSlide" Target="../notesSlides/notesSlide27.xml" /><Relationship Id="rId1" Type="http://schemas.openxmlformats.org/officeDocument/2006/relationships/slideLayout" Target="../slideLayouts/slideLayout1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notesSlide" Target="../notesSlides/notesSlide28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0.png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obraz36.ru/" TargetMode="External" /><Relationship Id="rId2" Type="http://schemas.openxmlformats.org/officeDocument/2006/relationships/notesSlide" Target="../notesSlides/notesSlide29.xml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obraz36.ru/manual/subsidy_grant_tos.html" TargetMode="External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notesSlide" Target="../notesSlides/notesSlide30.xml" /><Relationship Id="rId1" Type="http://schemas.openxmlformats.org/officeDocument/2006/relationships/slideLayout" Target="../slideLayouts/slideLayout1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notesSlide" Target="../notesSlides/notesSlide31.xml" /><Relationship Id="rId1" Type="http://schemas.openxmlformats.org/officeDocument/2006/relationships/slideLayout" Target="../slideLayouts/slideLayout1.xml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obraz36.ru/" TargetMode="External" /><Relationship Id="rId2" Type="http://schemas.openxmlformats.org/officeDocument/2006/relationships/notesSlide" Target="../notesSlides/notesSlide32.xml" /><Relationship Id="rId1" Type="http://schemas.openxmlformats.org/officeDocument/2006/relationships/slideLayout" Target="../slideLayouts/slideLayout1.xml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notesSlide" Target="../notesSlides/notesSlide33.xml" /><Relationship Id="rId1" Type="http://schemas.openxmlformats.org/officeDocument/2006/relationships/slideLayout" Target="../slideLayouts/slideLayout1.xml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notesSlide" Target="../notesSlides/notesSlide34.xml" /><Relationship Id="rId1" Type="http://schemas.openxmlformats.org/officeDocument/2006/relationships/slideLayout" Target="../slideLayouts/slideLayout1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 /><Relationship Id="rId1" Type="http://schemas.openxmlformats.org/officeDocument/2006/relationships/slideLayout" Target="../slideLayouts/slideLayout1.xml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 /><Relationship Id="rId2" Type="http://schemas.openxmlformats.org/officeDocument/2006/relationships/notesSlide" Target="../notesSlides/notesSlide36.xml" /><Relationship Id="rId1" Type="http://schemas.openxmlformats.org/officeDocument/2006/relationships/slideLayout" Target="../slideLayouts/slideLayout1.xml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lkfl2.nalog.ru/lkfl/" TargetMode="External" /><Relationship Id="rId2" Type="http://schemas.openxmlformats.org/officeDocument/2006/relationships/notesSlide" Target="../notesSlides/notesSlide37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5.png" 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notesSlide" Target="../notesSlides/notesSlide38.xml" /><Relationship Id="rId1" Type="http://schemas.openxmlformats.org/officeDocument/2006/relationships/slideLayout" Target="../slideLayouts/slideLayout1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.xml" 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 /><Relationship Id="rId2" Type="http://schemas.openxmlformats.org/officeDocument/2006/relationships/notesSlide" Target="../notesSlides/notesSlide40.xml" /><Relationship Id="rId1" Type="http://schemas.openxmlformats.org/officeDocument/2006/relationships/slideLayout" Target="../slideLayouts/slideLayout1.xml" 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 /><Relationship Id="rId2" Type="http://schemas.openxmlformats.org/officeDocument/2006/relationships/notesSlide" Target="../notesSlides/notesSlide41.xml" /><Relationship Id="rId1" Type="http://schemas.openxmlformats.org/officeDocument/2006/relationships/slideLayout" Target="../slideLayouts/slideLayout1.xml" 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 /><Relationship Id="rId2" Type="http://schemas.openxmlformats.org/officeDocument/2006/relationships/notesSlide" Target="../notesSlides/notesSlide42.xml" /><Relationship Id="rId1" Type="http://schemas.openxmlformats.org/officeDocument/2006/relationships/slideLayout" Target="../slideLayouts/slideLayout1.xml" 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 /><Relationship Id="rId1" Type="http://schemas.openxmlformats.org/officeDocument/2006/relationships/slideLayout" Target="../slideLayouts/slideLayout1.xml" 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 /><Relationship Id="rId1" Type="http://schemas.openxmlformats.org/officeDocument/2006/relationships/slideLayout" Target="../slideLayouts/slideLayout1.xml" 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 /><Relationship Id="rId1" Type="http://schemas.openxmlformats.org/officeDocument/2006/relationships/slideLayout" Target="../slideLayouts/slideLayout1.xml" 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 /><Relationship Id="rId1" Type="http://schemas.openxmlformats.org/officeDocument/2006/relationships/slideLayout" Target="../slideLayouts/slideLayout1.xml" 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 /><Relationship Id="rId1" Type="http://schemas.openxmlformats.org/officeDocument/2006/relationships/slideLayout" Target="../slideLayouts/slideLayout1.xml" 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 /><Relationship Id="rId1" Type="http://schemas.openxmlformats.org/officeDocument/2006/relationships/slideLayout" Target="../slideLayouts/slideLayout1.xml" 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.xml" 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 /><Relationship Id="rId2" Type="http://schemas.openxmlformats.org/officeDocument/2006/relationships/notesSlide" Target="../notesSlides/notesSlide50.xml" /><Relationship Id="rId1" Type="http://schemas.openxmlformats.org/officeDocument/2006/relationships/slideLayout" Target="../slideLayouts/slideLayout1.xml" 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 /><Relationship Id="rId1" Type="http://schemas.openxmlformats.org/officeDocument/2006/relationships/slideLayout" Target="../slideLayouts/slideLayout1.xml" 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 /><Relationship Id="rId2" Type="http://schemas.openxmlformats.org/officeDocument/2006/relationships/notesSlide" Target="../notesSlides/notesSlide52.xml" /><Relationship Id="rId1" Type="http://schemas.openxmlformats.org/officeDocument/2006/relationships/slideLayout" Target="../slideLayouts/slideLayout1.xml" 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 /><Relationship Id="rId1" Type="http://schemas.openxmlformats.org/officeDocument/2006/relationships/slideLayout" Target="../slideLayouts/slideLayout1.xml" 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 /><Relationship Id="rId2" Type="http://schemas.openxmlformats.org/officeDocument/2006/relationships/notesSlide" Target="../notesSlides/notesSlide54.xml" /><Relationship Id="rId1" Type="http://schemas.openxmlformats.org/officeDocument/2006/relationships/slideLayout" Target="../slideLayouts/slideLayout1.xml" 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 /><Relationship Id="rId2" Type="http://schemas.openxmlformats.org/officeDocument/2006/relationships/notesSlide" Target="../notesSlides/notesSlide55.xml" /><Relationship Id="rId1" Type="http://schemas.openxmlformats.org/officeDocument/2006/relationships/slideLayout" Target="../slideLayouts/slideLayout1.xml" 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 /><Relationship Id="rId2" Type="http://schemas.openxmlformats.org/officeDocument/2006/relationships/notesSlide" Target="../notesSlides/notesSlide56.xml" /><Relationship Id="rId1" Type="http://schemas.openxmlformats.org/officeDocument/2006/relationships/slideLayout" Target="../slideLayouts/slideLayout1.xml" 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 /><Relationship Id="rId1" Type="http://schemas.openxmlformats.org/officeDocument/2006/relationships/slideLayout" Target="../slideLayouts/slideLayout1.xml" 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 /><Relationship Id="rId1" Type="http://schemas.openxmlformats.org/officeDocument/2006/relationships/slideLayout" Target="../slideLayouts/slideLayout1.xml" 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 /><Relationship Id="rId2" Type="http://schemas.openxmlformats.org/officeDocument/2006/relationships/notesSlide" Target="../notesSlides/notesSlide59.xml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.xml" 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 /><Relationship Id="rId2" Type="http://schemas.openxmlformats.org/officeDocument/2006/relationships/notesSlide" Target="../notesSlides/notesSlide60.xml" /><Relationship Id="rId1" Type="http://schemas.openxmlformats.org/officeDocument/2006/relationships/slideLayout" Target="../slideLayouts/slideLayout1.xml" 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 /><Relationship Id="rId2" Type="http://schemas.openxmlformats.org/officeDocument/2006/relationships/notesSlide" Target="../notesSlides/notesSlide61.xml" /><Relationship Id="rId1" Type="http://schemas.openxmlformats.org/officeDocument/2006/relationships/slideLayout" Target="../slideLayouts/slideLayout1.xml" 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 /><Relationship Id="rId2" Type="http://schemas.openxmlformats.org/officeDocument/2006/relationships/notesSlide" Target="../notesSlides/notesSlide62.xml" /><Relationship Id="rId1" Type="http://schemas.openxmlformats.org/officeDocument/2006/relationships/slideLayout" Target="../slideLayouts/slideLayout1.xml" 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 /><Relationship Id="rId1" Type="http://schemas.openxmlformats.org/officeDocument/2006/relationships/slideLayout" Target="../slideLayouts/slideLayout1.xml" 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 /><Relationship Id="rId2" Type="http://schemas.openxmlformats.org/officeDocument/2006/relationships/notesSlide" Target="../notesSlides/notesSlide64.xml" /><Relationship Id="rId1" Type="http://schemas.openxmlformats.org/officeDocument/2006/relationships/slideLayout" Target="../slideLayouts/slideLayout1.xml" 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obraz_36" TargetMode="External" /><Relationship Id="rId2" Type="http://schemas.openxmlformats.org/officeDocument/2006/relationships/notesSlide" Target="../notesSlides/notesSlide65.xml" /><Relationship Id="rId1" Type="http://schemas.openxmlformats.org/officeDocument/2006/relationships/slideLayout" Target="../slideLayouts/slideLayout1.xml" 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 /><Relationship Id="rId2" Type="http://schemas.openxmlformats.org/officeDocument/2006/relationships/notesSlide" Target="../notesSlides/notesSlide66.xml" /><Relationship Id="rId1" Type="http://schemas.openxmlformats.org/officeDocument/2006/relationships/slideLayout" Target="../slideLayouts/slideLayout1.xml" 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 /><Relationship Id="rId2" Type="http://schemas.openxmlformats.org/officeDocument/2006/relationships/notesSlide" Target="../notesSlides/notesSlide67.xml" /><Relationship Id="rId1" Type="http://schemas.openxmlformats.org/officeDocument/2006/relationships/slideLayout" Target="../slideLayouts/slideLayout1.xml" 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 /><Relationship Id="rId1" Type="http://schemas.openxmlformats.org/officeDocument/2006/relationships/slideLayout" Target="../slideLayouts/slideLayout1.xml" 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 /><Relationship Id="rId2" Type="http://schemas.openxmlformats.org/officeDocument/2006/relationships/notesSlide" Target="../notesSlides/notesSlide69.xml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.xml" 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 /><Relationship Id="rId1" Type="http://schemas.openxmlformats.org/officeDocument/2006/relationships/slideLayout" Target="../slideLayouts/slideLayout1.xml" 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 /><Relationship Id="rId2" Type="http://schemas.openxmlformats.org/officeDocument/2006/relationships/notesSlide" Target="../notesSlides/notesSlide71.xml" /><Relationship Id="rId1" Type="http://schemas.openxmlformats.org/officeDocument/2006/relationships/slideLayout" Target="../slideLayouts/slideLayout1.xml" 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 /><Relationship Id="rId1" Type="http://schemas.openxmlformats.org/officeDocument/2006/relationships/slideLayout" Target="../slideLayouts/slideLayout1.xml" 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 /><Relationship Id="rId1" Type="http://schemas.openxmlformats.org/officeDocument/2006/relationships/slideLayout" Target="../slideLayouts/slideLayout1.xml" 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 /><Relationship Id="rId1" Type="http://schemas.openxmlformats.org/officeDocument/2006/relationships/slideLayout" Target="../slideLayouts/slideLayout1.xml" 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 /><Relationship Id="rId1" Type="http://schemas.openxmlformats.org/officeDocument/2006/relationships/slideLayout" Target="../slideLayouts/slideLayout1.xml" 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 /><Relationship Id="rId2" Type="http://schemas.openxmlformats.org/officeDocument/2006/relationships/notesSlide" Target="../notesSlides/notesSlide76.xml" /><Relationship Id="rId1" Type="http://schemas.openxmlformats.org/officeDocument/2006/relationships/slideLayout" Target="../slideLayouts/slideLayout1.xml" 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 /><Relationship Id="rId1" Type="http://schemas.openxmlformats.org/officeDocument/2006/relationships/slideLayout" Target="../slideLayouts/slideLayout1.xml" 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 /><Relationship Id="rId1" Type="http://schemas.openxmlformats.org/officeDocument/2006/relationships/slideLayout" Target="../slideLayouts/slideLayout1.xml" 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.xml" 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 /><Relationship Id="rId1" Type="http://schemas.openxmlformats.org/officeDocument/2006/relationships/slideLayout" Target="../slideLayouts/slideLayout1.xml" 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 /><Relationship Id="rId1" Type="http://schemas.openxmlformats.org/officeDocument/2006/relationships/slideLayout" Target="../slideLayouts/slideLayout1.xml" 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 /><Relationship Id="rId2" Type="http://schemas.openxmlformats.org/officeDocument/2006/relationships/notesSlide" Target="../notesSlides/notesSlide82.xml" /><Relationship Id="rId1" Type="http://schemas.openxmlformats.org/officeDocument/2006/relationships/slideLayout" Target="../slideLayouts/slideLayout1.xml" 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 /><Relationship Id="rId1" Type="http://schemas.openxmlformats.org/officeDocument/2006/relationships/slideLayout" Target="../slideLayouts/slideLayout1.xml" 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 /><Relationship Id="rId1" Type="http://schemas.openxmlformats.org/officeDocument/2006/relationships/slideLayout" Target="../slideLayouts/slideLayout1.xml" 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 /><Relationship Id="rId1" Type="http://schemas.openxmlformats.org/officeDocument/2006/relationships/slideLayout" Target="../slideLayouts/slideLayout1.xml" 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 /><Relationship Id="rId1" Type="http://schemas.openxmlformats.org/officeDocument/2006/relationships/slideLayout" Target="../slideLayouts/slideLayout1.xml" 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 /><Relationship Id="rId1" Type="http://schemas.openxmlformats.org/officeDocument/2006/relationships/slideLayout" Target="../slideLayouts/slideLayout1.xml" 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 /><Relationship Id="rId1" Type="http://schemas.openxmlformats.org/officeDocument/2006/relationships/slideLayout" Target="../slideLayouts/slideLayout1.xml" 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.xml" 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obraz36.ru/file/default/grant_tos/generate/10/docs4/%D0%9F%D0%BE%D0%B4%D0%BF%D0%B8%D1%81%D0%BD%D0%B0%D1%8F.docx" TargetMode="External" /><Relationship Id="rId2" Type="http://schemas.openxmlformats.org/officeDocument/2006/relationships/notesSlide" Target="../notesSlides/notesSlide90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46.png" 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 /><Relationship Id="rId2" Type="http://schemas.openxmlformats.org/officeDocument/2006/relationships/notesSlide" Target="../notesSlides/notesSlide91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"/>
          <p:cNvSpPr txBox="1">
            <a:spLocks noGrp="1"/>
          </p:cNvSpPr>
          <p:nvPr>
            <p:ph type="title"/>
          </p:nvPr>
        </p:nvSpPr>
        <p:spPr>
          <a:xfrm>
            <a:off x="420130" y="1916713"/>
            <a:ext cx="11590637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ru-RU" sz="5400"/>
              <a:t>Руководство по заполнению заявки на конкурс физических лиц в Воронежской области </a:t>
            </a:r>
            <a:br>
              <a:rPr lang="ru-RU" sz="5400"/>
            </a:br>
            <a:r>
              <a:rPr lang="ru-RU" sz="5400"/>
              <a:t>в 2023 году</a:t>
            </a:r>
            <a:endParaRPr sz="7200"/>
          </a:p>
        </p:txBody>
      </p:sp>
      <p:sp>
        <p:nvSpPr>
          <p:cNvPr id="52" name="Google Shape;52;p1"/>
          <p:cNvSpPr txBox="1"/>
          <p:nvPr/>
        </p:nvSpPr>
        <p:spPr>
          <a:xfrm>
            <a:off x="4280503" y="358346"/>
            <a:ext cx="363099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АНО «Образ Будущего»</a:t>
            </a:r>
            <a:endParaRPr/>
          </a:p>
        </p:txBody>
      </p:sp>
      <p:sp>
        <p:nvSpPr>
          <p:cNvPr id="53" name="Google Shape;53;p1"/>
          <p:cNvSpPr txBox="1"/>
          <p:nvPr/>
        </p:nvSpPr>
        <p:spPr>
          <a:xfrm>
            <a:off x="4049286" y="820011"/>
            <a:ext cx="40934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Центр развития местных сообществ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0"/>
          <p:cNvSpPr txBox="1">
            <a:spLocks noGrp="1"/>
          </p:cNvSpPr>
          <p:nvPr>
            <p:ph type="title"/>
          </p:nvPr>
        </p:nvSpPr>
        <p:spPr>
          <a:xfrm>
            <a:off x="282146" y="306343"/>
            <a:ext cx="11627707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ru-RU" sz="6600">
                <a:latin typeface="Arial"/>
                <a:ea typeface="Arial"/>
                <a:cs typeface="Arial"/>
                <a:sym typeface="Arial"/>
              </a:rPr>
              <a:t>Выбор направления</a:t>
            </a:r>
            <a:endParaRPr sz="400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0"/>
          <p:cNvSpPr txBox="1"/>
          <p:nvPr/>
        </p:nvSpPr>
        <p:spPr>
          <a:xfrm>
            <a:off x="374820" y="1455075"/>
            <a:ext cx="101981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Направление: </a:t>
            </a:r>
            <a:r>
              <a:rPr lang="ru-RU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Сохранение исторической памяти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0"/>
          <p:cNvSpPr txBox="1"/>
          <p:nvPr/>
        </p:nvSpPr>
        <p:spPr>
          <a:xfrm>
            <a:off x="282146" y="1963488"/>
            <a:ext cx="11627706" cy="4370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Примерная тематика направления: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Содействие деятельности, направленной на охрану и восстановление объектов и территорий, имеющих историческое, культовое и культурное значение;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ru-RU" sz="24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Увековечение памяти выдающихся людей и значимых событий прошлого</a:t>
            </a:r>
            <a:r>
              <a:rPr lang="ru-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sz="24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Поддержка краеведческой работы, общественных исторических выставок и экспозиций, проектов по исторической реконструкции;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sz="24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Проведение поисковой работы, направленной на увековечение памяти защитников Отечества и сохранение воинской славы России;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sz="24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Деятельность в сфере патриотического, в том числе военно-патриотического, воспитания граждан Российской Федерации</a:t>
            </a:r>
            <a:r>
              <a:rPr lang="ru-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1"/>
          <p:cNvSpPr txBox="1">
            <a:spLocks noGrp="1"/>
          </p:cNvSpPr>
          <p:nvPr>
            <p:ph type="title"/>
          </p:nvPr>
        </p:nvSpPr>
        <p:spPr>
          <a:xfrm>
            <a:off x="282146" y="306343"/>
            <a:ext cx="11627707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ru-RU" sz="6600">
                <a:latin typeface="Arial"/>
                <a:ea typeface="Arial"/>
                <a:cs typeface="Arial"/>
                <a:sym typeface="Arial"/>
              </a:rPr>
              <a:t>Выбор направления</a:t>
            </a:r>
            <a:endParaRPr sz="400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1"/>
          <p:cNvSpPr txBox="1"/>
          <p:nvPr/>
        </p:nvSpPr>
        <p:spPr>
          <a:xfrm>
            <a:off x="374820" y="1455075"/>
            <a:ext cx="101981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Направление: </a:t>
            </a:r>
            <a:r>
              <a:rPr lang="ru-RU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Поддержка проектов в области культуры и искусства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1"/>
          <p:cNvSpPr txBox="1"/>
          <p:nvPr/>
        </p:nvSpPr>
        <p:spPr>
          <a:xfrm>
            <a:off x="282146" y="1963488"/>
            <a:ext cx="11627706" cy="477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Примерная тематика направления: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Популяризация культурного наследия Воронежской области 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Расширение роли организаций культуры, библиотек и музеев как центров развития местных сообществ;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sz="20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Реализация проектов, направленных на создание и развитие креативных общественных пространств</a:t>
            </a:r>
            <a:r>
              <a:rPr lang="ru-RU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Развитие современных форм и технологий продвижения культуры и искусства 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sz="20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Реабилитация людей с ограниченными возможностями здоровья средствами культуры и искусства</a:t>
            </a:r>
            <a:r>
              <a:rPr lang="ru-RU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Поддержка творческих проектов, направленных на укрепление российской гражданской идентичности на основе духовно-нравственных и культурных ценностей народов Российской Федерации;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sz="20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Поддержка творческих проектов, направленных на укрепление российской гражданской идентичности на основе духовно-нравственных и культурных ценностей народов Российской Федерации</a:t>
            </a:r>
            <a:r>
              <a:rPr lang="ru-RU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endParaRPr sz="20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title"/>
          </p:nvPr>
        </p:nvSpPr>
        <p:spPr>
          <a:xfrm>
            <a:off x="282146" y="306343"/>
            <a:ext cx="11627707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ru-RU" sz="6600">
                <a:latin typeface="Arial"/>
                <a:ea typeface="Arial"/>
                <a:cs typeface="Arial"/>
                <a:sym typeface="Arial"/>
              </a:rPr>
              <a:t>Выбор направления</a:t>
            </a:r>
            <a:endParaRPr sz="400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2"/>
          <p:cNvSpPr txBox="1"/>
          <p:nvPr/>
        </p:nvSpPr>
        <p:spPr>
          <a:xfrm>
            <a:off x="374820" y="1455075"/>
            <a:ext cx="101981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Направление: </a:t>
            </a:r>
            <a:r>
              <a:rPr lang="ru-RU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Укрепление межнационального и межрелигиозного согласия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2"/>
          <p:cNvSpPr txBox="1"/>
          <p:nvPr/>
        </p:nvSpPr>
        <p:spPr>
          <a:xfrm>
            <a:off x="282146" y="1963488"/>
            <a:ext cx="11627706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Примерная тематика направления: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Укрепление общероссийской гражданской идентичности и единства многонационального народа Российской Федерации (российской нации);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Укрепление дружбы между народами Российской Федерации;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sz="24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Развитие межнационального сотрудничества, сохранение и защита самобытности и языков народов Российской Федерации</a:t>
            </a:r>
            <a:r>
              <a:rPr lang="ru-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Социальная и культурная адаптация иностранных граждан и их интеграция в российское общество;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sz="24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Оказание помощи пострадавшим в результате социальных, национальных, религиозных конфликтов, беженцам и вынужденным переселенцам</a:t>
            </a:r>
            <a:r>
              <a:rPr lang="ru-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Расширение практик посредничества, медиации и примирения в конфликтах разных групп в местных сообществах;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3"/>
          <p:cNvSpPr txBox="1">
            <a:spLocks noGrp="1"/>
          </p:cNvSpPr>
          <p:nvPr>
            <p:ph type="title"/>
          </p:nvPr>
        </p:nvSpPr>
        <p:spPr>
          <a:xfrm>
            <a:off x="282146" y="306343"/>
            <a:ext cx="11627707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ru-RU" sz="6600">
                <a:latin typeface="Arial"/>
                <a:ea typeface="Arial"/>
                <a:cs typeface="Arial"/>
                <a:sym typeface="Arial"/>
              </a:rPr>
              <a:t>Выбор направления</a:t>
            </a:r>
            <a:endParaRPr sz="400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3"/>
          <p:cNvSpPr txBox="1"/>
          <p:nvPr/>
        </p:nvSpPr>
        <p:spPr>
          <a:xfrm>
            <a:off x="374820" y="1455075"/>
            <a:ext cx="101981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Направление: </a:t>
            </a:r>
            <a:r>
              <a:rPr lang="ru-RU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Развитие институтов гражданского общества и местных сообществ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3"/>
          <p:cNvSpPr txBox="1"/>
          <p:nvPr/>
        </p:nvSpPr>
        <p:spPr>
          <a:xfrm>
            <a:off x="282146" y="1963488"/>
            <a:ext cx="11627706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Примерная тематика направления: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Развитие добровольчества (волонтерства);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sz="40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Развитие проектов местного сообщества и практик общественного самоуправления</a:t>
            </a:r>
            <a:r>
              <a:rPr lang="ru-RU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Развитие благотворительности;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sz="40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Создание и развитие акселераторов социальных проектов</a:t>
            </a:r>
            <a:r>
              <a:rPr lang="ru-RU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endParaRPr sz="40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4"/>
          <p:cNvSpPr txBox="1">
            <a:spLocks noGrp="1"/>
          </p:cNvSpPr>
          <p:nvPr>
            <p:ph type="title"/>
          </p:nvPr>
        </p:nvSpPr>
        <p:spPr>
          <a:xfrm>
            <a:off x="282146" y="306343"/>
            <a:ext cx="11909854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ru-RU" sz="5400">
                <a:latin typeface="Arial"/>
                <a:ea typeface="Arial"/>
                <a:cs typeface="Arial"/>
                <a:sym typeface="Arial"/>
              </a:rPr>
              <a:t>Сроки реализации проектов</a:t>
            </a:r>
            <a:endParaRPr sz="320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4"/>
          <p:cNvSpPr txBox="1"/>
          <p:nvPr/>
        </p:nvSpPr>
        <p:spPr>
          <a:xfrm>
            <a:off x="650868" y="1813420"/>
            <a:ext cx="10890264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части деятельности, на осуществление которой запрашивается грант, проект должен начинаться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 ранее 15 февраля 2024 г. </a:t>
            </a: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(то есть, мероприятия, требующие расходования средств гранта, также должны начинаться не раньше этой даты) и завершаться </a:t>
            </a:r>
            <a:r>
              <a:rPr lang="ru-RU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 позднее 1 сентября 2024 г. </a:t>
            </a: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(при   этом   проект   может    оканчиваться    и    ранее).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"/>
          <p:cNvSpPr txBox="1">
            <a:spLocks noGrp="1"/>
          </p:cNvSpPr>
          <p:nvPr>
            <p:ph type="title"/>
          </p:nvPr>
        </p:nvSpPr>
        <p:spPr>
          <a:xfrm>
            <a:off x="282146" y="306343"/>
            <a:ext cx="11909854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ru-RU" sz="5400">
                <a:latin typeface="Arial"/>
                <a:ea typeface="Arial"/>
                <a:cs typeface="Arial"/>
                <a:sym typeface="Arial"/>
              </a:rPr>
              <a:t>Сроки подачи заявок</a:t>
            </a:r>
            <a:endParaRPr sz="320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5"/>
          <p:cNvSpPr txBox="1"/>
          <p:nvPr/>
        </p:nvSpPr>
        <p:spPr>
          <a:xfrm>
            <a:off x="420130" y="1813420"/>
            <a:ext cx="11491784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Рекомендуется завершить   заполнение заявки   и   подать   ее  АНО "Образ Будущего"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 позднее 3 ноября 2023 г.</a:t>
            </a:r>
            <a:r>
              <a:rPr lang="ru-RU" sz="3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 это позволит подать заявку без нагрузки на сайт.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Форма для подачи заявки будет работать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 7 ноября 2023 г. в 17:30 </a:t>
            </a:r>
            <a:r>
              <a:rPr lang="ru-RU" sz="3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(по   московскому   времени)</a:t>
            </a:r>
            <a:endParaRPr sz="4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"/>
          <p:cNvSpPr txBox="1">
            <a:spLocks noGrp="1"/>
          </p:cNvSpPr>
          <p:nvPr>
            <p:ph type="title"/>
          </p:nvPr>
        </p:nvSpPr>
        <p:spPr>
          <a:xfrm>
            <a:off x="282146" y="1628517"/>
            <a:ext cx="11627707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lang="ru-RU" sz="7200" i="0" u="none" strike="noStrike">
                <a:latin typeface="Arial"/>
                <a:ea typeface="Arial"/>
                <a:cs typeface="Arial"/>
                <a:sym typeface="Arial"/>
              </a:rPr>
              <a:t>Регистрация </a:t>
            </a:r>
            <a:br>
              <a:rPr lang="ru-RU" sz="7200" i="0" u="none" strike="noStrike">
                <a:latin typeface="Arial"/>
                <a:ea typeface="Arial"/>
                <a:cs typeface="Arial"/>
                <a:sym typeface="Arial"/>
              </a:rPr>
            </a:br>
            <a:r>
              <a:rPr lang="ru-RU" sz="7200" i="0" u="none" strike="noStrike">
                <a:latin typeface="Arial"/>
                <a:ea typeface="Arial"/>
                <a:cs typeface="Arial"/>
                <a:sym typeface="Arial"/>
              </a:rPr>
              <a:t>на сайте</a:t>
            </a:r>
            <a:br>
              <a:rPr lang="ru-RU" sz="7200" i="0" u="none" strike="noStrike">
                <a:latin typeface="Arial"/>
                <a:ea typeface="Arial"/>
                <a:cs typeface="Arial"/>
                <a:sym typeface="Arial"/>
              </a:rPr>
            </a:br>
            <a:r>
              <a:rPr lang="ru-RU" sz="7200" i="0" u="sng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https://grants.obraz36.ru</a:t>
            </a:r>
            <a:r>
              <a:rPr lang="ru-RU" sz="7200" i="0" u="none" strike="noStrike">
                <a:latin typeface="Arial"/>
                <a:ea typeface="Arial"/>
                <a:cs typeface="Arial"/>
                <a:sym typeface="Arial"/>
              </a:rPr>
              <a:t> </a:t>
            </a:r>
            <a:endParaRPr sz="4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>
            <a:spLocks noGrp="1"/>
          </p:cNvSpPr>
          <p:nvPr>
            <p:ph type="body" idx="1"/>
          </p:nvPr>
        </p:nvSpPr>
        <p:spPr>
          <a:xfrm>
            <a:off x="452009" y="1636677"/>
            <a:ext cx="6405991" cy="1792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ru-RU" b="0" i="0" u="none" strike="noStrike">
                <a:solidFill>
                  <a:srgbClr val="000000"/>
                </a:solidFill>
              </a:rPr>
              <a:t>Зайти по адресу </a:t>
            </a:r>
            <a:r>
              <a:rPr lang="ru-RU" b="0" i="0" u="sng" strike="noStrike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https://grants.obraz36.ru/</a:t>
            </a:r>
            <a:r>
              <a:rPr lang="ru-RU" b="0" i="0" u="none" strike="noStrike">
                <a:solidFill>
                  <a:srgbClr val="CC9900"/>
                </a:solidFill>
              </a:rPr>
              <a:t> </a:t>
            </a:r>
            <a:r>
              <a:rPr lang="ru-RU" b="0" i="0" u="none" strike="noStrike">
                <a:solidFill>
                  <a:srgbClr val="000000"/>
                </a:solidFill>
              </a:rPr>
              <a:t>в окне </a:t>
            </a:r>
            <a:r>
              <a:rPr lang="ru-RU" b="1" i="0" u="none" strike="noStrike">
                <a:solidFill>
                  <a:srgbClr val="000000"/>
                </a:solidFill>
              </a:rPr>
              <a:t>“Вход в систему”</a:t>
            </a:r>
            <a:r>
              <a:rPr lang="ru-RU" b="0" i="0" u="none" strike="noStrike">
                <a:solidFill>
                  <a:srgbClr val="000000"/>
                </a:solidFill>
              </a:rPr>
              <a:t> нажать кнопку </a:t>
            </a:r>
            <a:r>
              <a:rPr lang="ru-RU" b="1" i="0" u="none" strike="noStrike">
                <a:solidFill>
                  <a:srgbClr val="000000"/>
                </a:solidFill>
              </a:rPr>
              <a:t>“Регистрация”</a:t>
            </a: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/>
          </a:p>
        </p:txBody>
      </p:sp>
      <p:pic>
        <p:nvPicPr>
          <p:cNvPr id="155" name="Google Shape;15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92778" y="35565"/>
            <a:ext cx="4991401" cy="678686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7"/>
          <p:cNvSpPr txBox="1">
            <a:spLocks noGrp="1"/>
          </p:cNvSpPr>
          <p:nvPr>
            <p:ph type="title"/>
          </p:nvPr>
        </p:nvSpPr>
        <p:spPr>
          <a:xfrm>
            <a:off x="550863" y="681037"/>
            <a:ext cx="5755105" cy="955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ru-RU"/>
              <a:t>Шаг 1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"/>
          <p:cNvSpPr txBox="1">
            <a:spLocks noGrp="1"/>
          </p:cNvSpPr>
          <p:nvPr>
            <p:ph type="body" idx="1"/>
          </p:nvPr>
        </p:nvSpPr>
        <p:spPr>
          <a:xfrm>
            <a:off x="452009" y="1636677"/>
            <a:ext cx="6405991" cy="1792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ru-RU" b="0" i="0" u="none" strike="noStrike">
                <a:solidFill>
                  <a:srgbClr val="000000"/>
                </a:solidFill>
              </a:rPr>
              <a:t>В окне “Выберите вариант регистрации” и выбрать вариант регистрации </a:t>
            </a:r>
            <a:r>
              <a:rPr lang="ru-RU" b="1" i="0" u="none" strike="noStrike">
                <a:solidFill>
                  <a:srgbClr val="000000"/>
                </a:solidFill>
              </a:rPr>
              <a:t>“Регистрация для подачи заявки”</a:t>
            </a:r>
            <a:endParaRPr sz="2400"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/>
          </a:p>
        </p:txBody>
      </p:sp>
      <p:sp>
        <p:nvSpPr>
          <p:cNvPr id="162" name="Google Shape;162;p18"/>
          <p:cNvSpPr txBox="1">
            <a:spLocks noGrp="1"/>
          </p:cNvSpPr>
          <p:nvPr>
            <p:ph type="title"/>
          </p:nvPr>
        </p:nvSpPr>
        <p:spPr>
          <a:xfrm>
            <a:off x="550863" y="681037"/>
            <a:ext cx="5755105" cy="955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ru-RU"/>
              <a:t>Шаг 2</a:t>
            </a:r>
            <a:endParaRPr/>
          </a:p>
        </p:txBody>
      </p:sp>
      <p:pic>
        <p:nvPicPr>
          <p:cNvPr id="163" name="Google Shape;16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3814" y="144391"/>
            <a:ext cx="4497387" cy="6569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9"/>
          <p:cNvSpPr txBox="1">
            <a:spLocks noGrp="1"/>
          </p:cNvSpPr>
          <p:nvPr>
            <p:ph type="body" idx="1"/>
          </p:nvPr>
        </p:nvSpPr>
        <p:spPr>
          <a:xfrm>
            <a:off x="452010" y="1636676"/>
            <a:ext cx="6393634" cy="4405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ru-RU" sz="1800" b="0" i="0" u="none" strike="noStrike">
                <a:solidFill>
                  <a:srgbClr val="000000"/>
                </a:solidFill>
              </a:rPr>
              <a:t>Укажите контактные данные, указав следующую информацию: </a:t>
            </a:r>
            <a:endParaRPr/>
          </a:p>
          <a:p>
            <a:pPr marL="571500" lvl="0" indent="-571500" algn="l" rtl="0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ru-RU" sz="1800" b="0" i="0" u="none" strike="noStrike">
                <a:solidFill>
                  <a:srgbClr val="000000"/>
                </a:solidFill>
              </a:rPr>
              <a:t>ФИО физического лица, подающего заявку на конкурс</a:t>
            </a:r>
            <a:endParaRPr/>
          </a:p>
          <a:p>
            <a:pPr marL="571500" lvl="0" indent="-571500" algn="l" rtl="0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ru-RU" sz="1800" b="0" i="0" u="none" strike="noStrike">
                <a:solidFill>
                  <a:srgbClr val="000000"/>
                </a:solidFill>
              </a:rPr>
              <a:t>E-mail на который будет прислан логин и пароль (указывайте настоящий Адрес электронной почты, </a:t>
            </a:r>
            <a:r>
              <a:rPr lang="ru-RU" sz="1800" b="1" i="0" u="none" strike="noStrike">
                <a:solidFill>
                  <a:srgbClr val="000000"/>
                </a:solidFill>
              </a:rPr>
              <a:t>ПРОВЕРЬТЕ АДРЕС ЕЩЕ РАЗ, </a:t>
            </a:r>
            <a:r>
              <a:rPr lang="ru-RU" sz="1800" b="0" i="0" u="none" strike="noStrike">
                <a:solidFill>
                  <a:srgbClr val="000000"/>
                </a:solidFill>
              </a:rPr>
              <a:t>иначе восстановить логин/пароль будет невозможно)</a:t>
            </a:r>
            <a:endParaRPr/>
          </a:p>
          <a:p>
            <a:pPr marL="571500" lvl="0" indent="-571500" algn="l" rtl="0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ru-RU" sz="1800" b="0" i="0" u="none" strike="noStrike">
                <a:solidFill>
                  <a:srgbClr val="000000"/>
                </a:solidFill>
              </a:rPr>
              <a:t>Актуальный номер мобильного телефона</a:t>
            </a:r>
            <a:endParaRPr/>
          </a:p>
        </p:txBody>
      </p:sp>
      <p:sp>
        <p:nvSpPr>
          <p:cNvPr id="169" name="Google Shape;169;p19"/>
          <p:cNvSpPr txBox="1">
            <a:spLocks noGrp="1"/>
          </p:cNvSpPr>
          <p:nvPr>
            <p:ph type="title"/>
          </p:nvPr>
        </p:nvSpPr>
        <p:spPr>
          <a:xfrm>
            <a:off x="550863" y="681037"/>
            <a:ext cx="5755105" cy="955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ru-RU"/>
              <a:t>Шаг 3</a:t>
            </a:r>
            <a:endParaRPr/>
          </a:p>
        </p:txBody>
      </p:sp>
      <p:pic>
        <p:nvPicPr>
          <p:cNvPr id="170" name="Google Shape;17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9343" y="247135"/>
            <a:ext cx="4781531" cy="6177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"/>
          <p:cNvSpPr txBox="1">
            <a:spLocks noGrp="1"/>
          </p:cNvSpPr>
          <p:nvPr>
            <p:ph type="title"/>
          </p:nvPr>
        </p:nvSpPr>
        <p:spPr>
          <a:xfrm>
            <a:off x="282146" y="664689"/>
            <a:ext cx="11627707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ru-RU" sz="4800">
                <a:latin typeface="Arial"/>
                <a:ea typeface="Arial"/>
                <a:cs typeface="Arial"/>
                <a:sym typeface="Arial"/>
              </a:rPr>
              <a:t>Перед заполнением заявки на участие в конкурсе рекомендуется внимательно изучить:</a:t>
            </a:r>
            <a:br>
              <a:rPr lang="ru-RU" sz="4000">
                <a:latin typeface="Arial"/>
                <a:ea typeface="Arial"/>
                <a:cs typeface="Arial"/>
                <a:sym typeface="Arial"/>
              </a:rPr>
            </a:br>
            <a:r>
              <a:rPr lang="ru-RU" sz="4000" b="0">
                <a:latin typeface="Arial"/>
                <a:ea typeface="Arial"/>
                <a:cs typeface="Arial"/>
                <a:sym typeface="Arial"/>
              </a:rPr>
              <a:t>- положение о конкурсе;</a:t>
            </a:r>
            <a:br>
              <a:rPr lang="ru-RU" sz="4000" b="0">
                <a:latin typeface="Arial"/>
                <a:ea typeface="Arial"/>
                <a:cs typeface="Arial"/>
                <a:sym typeface="Arial"/>
              </a:rPr>
            </a:br>
            <a:r>
              <a:rPr lang="ru-RU" sz="4000" b="0">
                <a:latin typeface="Arial"/>
                <a:ea typeface="Arial"/>
                <a:cs typeface="Arial"/>
                <a:sym typeface="Arial"/>
              </a:rPr>
              <a:t>- настоящие методические рекомендации, в особенности раздел по подготовке бюджета проекта.</a:t>
            </a:r>
            <a:br>
              <a:rPr lang="ru-RU" sz="4000" b="0">
                <a:latin typeface="Arial"/>
                <a:ea typeface="Arial"/>
                <a:cs typeface="Arial"/>
                <a:sym typeface="Arial"/>
              </a:rPr>
            </a:br>
            <a:r>
              <a:rPr lang="ru-RU" sz="4000" b="0">
                <a:latin typeface="Arial"/>
                <a:ea typeface="Arial"/>
                <a:cs typeface="Arial"/>
                <a:sym typeface="Arial"/>
              </a:rPr>
              <a:t>- настоящие методические рекомендации, по оценке заявок в конкурсе?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0"/>
          <p:cNvSpPr txBox="1">
            <a:spLocks noGrp="1"/>
          </p:cNvSpPr>
          <p:nvPr>
            <p:ph type="body" idx="1"/>
          </p:nvPr>
        </p:nvSpPr>
        <p:spPr>
          <a:xfrm>
            <a:off x="452010" y="1636676"/>
            <a:ext cx="6393634" cy="4405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</a:pPr>
            <a:r>
              <a:rPr lang="ru-RU" sz="4000" b="0" i="0" u="none" strike="noStrike">
                <a:solidFill>
                  <a:srgbClr val="000000"/>
                </a:solidFill>
              </a:rPr>
              <a:t>Если все сделано правильно, то будет следующее сообщение: </a:t>
            </a:r>
            <a:endParaRPr sz="1800" b="0" i="0" u="none" strike="noStrike">
              <a:solidFill>
                <a:srgbClr val="000000"/>
              </a:solidFill>
            </a:endParaRPr>
          </a:p>
        </p:txBody>
      </p:sp>
      <p:sp>
        <p:nvSpPr>
          <p:cNvPr id="176" name="Google Shape;176;p20"/>
          <p:cNvSpPr txBox="1">
            <a:spLocks noGrp="1"/>
          </p:cNvSpPr>
          <p:nvPr>
            <p:ph type="title"/>
          </p:nvPr>
        </p:nvSpPr>
        <p:spPr>
          <a:xfrm>
            <a:off x="550863" y="681037"/>
            <a:ext cx="5755105" cy="955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ru-RU"/>
              <a:t>Шаг 4</a:t>
            </a:r>
            <a:endParaRPr/>
          </a:p>
        </p:txBody>
      </p:sp>
      <p:pic>
        <p:nvPicPr>
          <p:cNvPr id="177" name="Google Shape;17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2278" y="1681548"/>
            <a:ext cx="3975452" cy="3494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1"/>
          <p:cNvSpPr txBox="1">
            <a:spLocks noGrp="1"/>
          </p:cNvSpPr>
          <p:nvPr>
            <p:ph type="body" idx="1"/>
          </p:nvPr>
        </p:nvSpPr>
        <p:spPr>
          <a:xfrm>
            <a:off x="452010" y="1636676"/>
            <a:ext cx="6393634" cy="4405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ru-RU" b="0" i="0" u="none" strike="noStrike">
                <a:solidFill>
                  <a:srgbClr val="000000"/>
                </a:solidFill>
              </a:rPr>
              <a:t>Получить на указанную вами электронную почту письмо с инструкциями и ссылкой для перехода в Личный кабинет.</a:t>
            </a:r>
            <a:endParaRPr/>
          </a:p>
          <a:p>
            <a:pPr marL="0" lvl="0" indent="0" algn="l" rtl="0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ru-RU" b="0" i="0" u="none" strike="noStrike">
                <a:solidFill>
                  <a:srgbClr val="000000"/>
                </a:solidFill>
              </a:rPr>
              <a:t>Важно! Если вы не увидели на своей электронной почте письмо – проверьте, пожалуйста, папку «Спам»</a:t>
            </a:r>
            <a:endParaRPr/>
          </a:p>
        </p:txBody>
      </p:sp>
      <p:sp>
        <p:nvSpPr>
          <p:cNvPr id="183" name="Google Shape;183;p21"/>
          <p:cNvSpPr txBox="1">
            <a:spLocks noGrp="1"/>
          </p:cNvSpPr>
          <p:nvPr>
            <p:ph type="title"/>
          </p:nvPr>
        </p:nvSpPr>
        <p:spPr>
          <a:xfrm>
            <a:off x="550863" y="681037"/>
            <a:ext cx="5755105" cy="955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ru-RU"/>
              <a:t>Шаг 5</a:t>
            </a:r>
            <a:endParaRPr/>
          </a:p>
        </p:txBody>
      </p:sp>
      <p:pic>
        <p:nvPicPr>
          <p:cNvPr id="184" name="Google Shape;18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1083" y="2280368"/>
            <a:ext cx="4874397" cy="2297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2"/>
          <p:cNvSpPr txBox="1">
            <a:spLocks noGrp="1"/>
          </p:cNvSpPr>
          <p:nvPr>
            <p:ph type="body" idx="1"/>
          </p:nvPr>
        </p:nvSpPr>
        <p:spPr>
          <a:xfrm>
            <a:off x="452010" y="1636676"/>
            <a:ext cx="6393634" cy="4405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ru-RU" sz="3200" b="0" i="0" u="none" strike="noStrike">
                <a:solidFill>
                  <a:srgbClr val="000000"/>
                </a:solidFill>
              </a:rPr>
              <a:t>После перехода по ссылке из письма открывается окно с сообщением, что пароль для доступа отправлен на указанную вами при регистрации электронную почту.</a:t>
            </a:r>
            <a:endParaRPr b="0" i="0" u="none" strike="noStrike">
              <a:solidFill>
                <a:srgbClr val="000000"/>
              </a:solidFill>
            </a:endParaRPr>
          </a:p>
        </p:txBody>
      </p:sp>
      <p:sp>
        <p:nvSpPr>
          <p:cNvPr id="190" name="Google Shape;190;p22"/>
          <p:cNvSpPr txBox="1">
            <a:spLocks noGrp="1"/>
          </p:cNvSpPr>
          <p:nvPr>
            <p:ph type="title"/>
          </p:nvPr>
        </p:nvSpPr>
        <p:spPr>
          <a:xfrm>
            <a:off x="550863" y="681037"/>
            <a:ext cx="5755105" cy="955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ru-RU"/>
              <a:t>Шаг 6</a:t>
            </a:r>
            <a:endParaRPr/>
          </a:p>
        </p:txBody>
      </p:sp>
      <p:pic>
        <p:nvPicPr>
          <p:cNvPr id="191" name="Google Shape;19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6177" y="1409263"/>
            <a:ext cx="4253813" cy="4039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3"/>
          <p:cNvSpPr txBox="1">
            <a:spLocks noGrp="1"/>
          </p:cNvSpPr>
          <p:nvPr>
            <p:ph type="body" idx="1"/>
          </p:nvPr>
        </p:nvSpPr>
        <p:spPr>
          <a:xfrm>
            <a:off x="452010" y="1636676"/>
            <a:ext cx="6393634" cy="4405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</a:pPr>
            <a:r>
              <a:rPr lang="ru-RU" sz="4000" b="0" i="0" u="none" strike="noStrike">
                <a:solidFill>
                  <a:srgbClr val="000000"/>
                </a:solidFill>
              </a:rPr>
              <a:t>На вашу почту придет письмо с вашим </a:t>
            </a:r>
            <a:r>
              <a:rPr lang="ru-RU" sz="4000" b="1" i="1" u="none" strike="noStrike">
                <a:solidFill>
                  <a:srgbClr val="000000"/>
                </a:solidFill>
              </a:rPr>
              <a:t>логином/паролем</a:t>
            </a:r>
            <a:r>
              <a:rPr lang="ru-RU" sz="4000" b="0" i="0" u="none" strike="noStrike">
                <a:solidFill>
                  <a:srgbClr val="000000"/>
                </a:solidFill>
              </a:rPr>
              <a:t> (пример письма)</a:t>
            </a:r>
            <a:endParaRPr b="0" i="0" u="none" strike="noStrike">
              <a:solidFill>
                <a:srgbClr val="000000"/>
              </a:solidFill>
            </a:endParaRPr>
          </a:p>
        </p:txBody>
      </p:sp>
      <p:sp>
        <p:nvSpPr>
          <p:cNvPr id="197" name="Google Shape;197;p23"/>
          <p:cNvSpPr txBox="1">
            <a:spLocks noGrp="1"/>
          </p:cNvSpPr>
          <p:nvPr>
            <p:ph type="title"/>
          </p:nvPr>
        </p:nvSpPr>
        <p:spPr>
          <a:xfrm>
            <a:off x="550863" y="681037"/>
            <a:ext cx="5755105" cy="955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ru-RU"/>
              <a:t>Шаг 7</a:t>
            </a:r>
            <a:endParaRPr/>
          </a:p>
        </p:txBody>
      </p:sp>
      <p:pic>
        <p:nvPicPr>
          <p:cNvPr id="198" name="Google Shape;19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53190" y="2068984"/>
            <a:ext cx="4908877" cy="2720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4"/>
          <p:cNvSpPr txBox="1">
            <a:spLocks noGrp="1"/>
          </p:cNvSpPr>
          <p:nvPr>
            <p:ph type="body" idx="1"/>
          </p:nvPr>
        </p:nvSpPr>
        <p:spPr>
          <a:xfrm>
            <a:off x="452010" y="1636676"/>
            <a:ext cx="6393634" cy="4405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ru-RU" sz="4000" b="0" i="0" u="none" strike="noStrike">
                <a:solidFill>
                  <a:srgbClr val="000000"/>
                </a:solidFill>
              </a:rPr>
              <a:t>При необходимости пароль можно восстановить через ссылку «Забыли пароль» (информация придет на указанную вами при регистрации электронную почту)</a:t>
            </a:r>
            <a:endParaRPr b="0" i="0" u="none" strike="noStrike">
              <a:solidFill>
                <a:srgbClr val="000000"/>
              </a:solidFill>
            </a:endParaRPr>
          </a:p>
        </p:txBody>
      </p:sp>
      <p:sp>
        <p:nvSpPr>
          <p:cNvPr id="204" name="Google Shape;204;p24"/>
          <p:cNvSpPr txBox="1">
            <a:spLocks noGrp="1"/>
          </p:cNvSpPr>
          <p:nvPr>
            <p:ph type="title"/>
          </p:nvPr>
        </p:nvSpPr>
        <p:spPr>
          <a:xfrm>
            <a:off x="550863" y="681037"/>
            <a:ext cx="5755105" cy="955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ru-RU"/>
              <a:t>Дополнительно</a:t>
            </a:r>
            <a:endParaRPr/>
          </a:p>
        </p:txBody>
      </p:sp>
      <p:pic>
        <p:nvPicPr>
          <p:cNvPr id="205" name="Google Shape;205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4655" y="129996"/>
            <a:ext cx="4720827" cy="65980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5"/>
          <p:cNvSpPr txBox="1">
            <a:spLocks noGrp="1"/>
          </p:cNvSpPr>
          <p:nvPr>
            <p:ph type="title"/>
          </p:nvPr>
        </p:nvSpPr>
        <p:spPr>
          <a:xfrm>
            <a:off x="282146" y="1628517"/>
            <a:ext cx="11627707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lang="ru-RU" sz="7200" i="0" u="none" strike="noStrike">
                <a:latin typeface="Arial"/>
                <a:ea typeface="Arial"/>
                <a:cs typeface="Arial"/>
                <a:sym typeface="Arial"/>
              </a:rPr>
              <a:t>Работа с личным кабинетом</a:t>
            </a:r>
            <a:br>
              <a:rPr lang="ru-RU" sz="7200" i="0" u="none" strike="noStrike">
                <a:latin typeface="Arial"/>
                <a:ea typeface="Arial"/>
                <a:cs typeface="Arial"/>
                <a:sym typeface="Arial"/>
              </a:rPr>
            </a:br>
            <a:r>
              <a:rPr lang="ru-RU" sz="7200" i="0" u="sng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https://grants.obraz36.ru</a:t>
            </a:r>
            <a:r>
              <a:rPr lang="ru-RU" sz="7200" i="0" u="none" strike="noStrike">
                <a:latin typeface="Arial"/>
                <a:ea typeface="Arial"/>
                <a:cs typeface="Arial"/>
                <a:sym typeface="Arial"/>
              </a:rPr>
              <a:t> </a:t>
            </a:r>
            <a:endParaRPr sz="4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6"/>
          <p:cNvSpPr txBox="1"/>
          <p:nvPr/>
        </p:nvSpPr>
        <p:spPr>
          <a:xfrm>
            <a:off x="420130" y="1668198"/>
            <a:ext cx="1177187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 Личном кабинете вам откроется персонализированное меню. Для участия в конкурсе Вам необходимо будет выбрать в поле организационная форма </a:t>
            </a:r>
            <a:r>
              <a:rPr lang="ru-RU" sz="20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“Физические лица”</a:t>
            </a:r>
            <a:r>
              <a:rPr lang="ru-RU" sz="20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6"/>
          <p:cNvSpPr txBox="1"/>
          <p:nvPr/>
        </p:nvSpPr>
        <p:spPr>
          <a:xfrm>
            <a:off x="420130" y="691979"/>
            <a:ext cx="8154797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Работа с личным кабинетом</a:t>
            </a:r>
            <a:endParaRPr/>
          </a:p>
        </p:txBody>
      </p:sp>
      <p:pic>
        <p:nvPicPr>
          <p:cNvPr id="217" name="Google Shape;217;p26"/>
          <p:cNvPicPr preferRelativeResize="0"/>
          <p:nvPr/>
        </p:nvPicPr>
        <p:blipFill rotWithShape="1">
          <a:blip r:embed="rId3">
            <a:alphaModFix/>
          </a:blip>
          <a:srcRect l="2939" r="3522"/>
          <a:stretch/>
        </p:blipFill>
        <p:spPr>
          <a:xfrm>
            <a:off x="234779" y="2648993"/>
            <a:ext cx="7858898" cy="3517028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6"/>
          <p:cNvSpPr txBox="1"/>
          <p:nvPr/>
        </p:nvSpPr>
        <p:spPr>
          <a:xfrm>
            <a:off x="8093677" y="2648993"/>
            <a:ext cx="4098323" cy="3847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В поле </a:t>
            </a:r>
            <a:r>
              <a:rPr lang="ru-RU" sz="18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“ИНН”</a:t>
            </a:r>
            <a:r>
              <a:rPr lang="ru-RU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необходимо ввести действующее </a:t>
            </a:r>
            <a:r>
              <a:rPr lang="ru-RU" sz="18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ИНН ЛИЦА ПОДАЮЩЕГО ЗАЯВКУ НА КОНКУРС.</a:t>
            </a:r>
            <a:r>
              <a:rPr lang="ru-RU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 </a:t>
            </a:r>
            <a:endParaRPr/>
          </a:p>
          <a:p>
            <a:pPr marL="0" marR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 поле </a:t>
            </a:r>
            <a:r>
              <a:rPr lang="ru-RU" sz="18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“ФИО”</a:t>
            </a:r>
            <a:r>
              <a:rPr lang="ru-RU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необходимо ввести </a:t>
            </a:r>
            <a:r>
              <a:rPr lang="ru-RU" sz="18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Фамилию Имя Отчества ЛИЦА ПОДАЮЩЕГО ЗАЯВКУ НА КОНКУРС.</a:t>
            </a: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В поле </a:t>
            </a:r>
            <a:r>
              <a:rPr lang="ru-RU" sz="18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“СНИЛС”</a:t>
            </a:r>
            <a:r>
              <a:rPr lang="ru-RU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необходимо ввести </a:t>
            </a:r>
            <a:r>
              <a:rPr lang="ru-RU" sz="18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Страховой номер индивидуального лицевого счёта</a:t>
            </a:r>
            <a:r>
              <a:rPr lang="ru-RU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ЛИЦА ПОДАЮЩЕГО ЗАЯВКУ НА КОНКУРС.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7"/>
          <p:cNvSpPr txBox="1"/>
          <p:nvPr/>
        </p:nvSpPr>
        <p:spPr>
          <a:xfrm>
            <a:off x="4304270" y="2228508"/>
            <a:ext cx="501684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Если все сделали правильно </a:t>
            </a:r>
            <a:endParaRPr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7"/>
          <p:cNvSpPr txBox="1"/>
          <p:nvPr/>
        </p:nvSpPr>
        <p:spPr>
          <a:xfrm>
            <a:off x="420130" y="691979"/>
            <a:ext cx="8154797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Работа с личным кабинетом</a:t>
            </a:r>
            <a:endParaRPr/>
          </a:p>
        </p:txBody>
      </p:sp>
      <p:pic>
        <p:nvPicPr>
          <p:cNvPr id="225" name="Google Shape;22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5100" y="3049716"/>
            <a:ext cx="6781800" cy="246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8"/>
          <p:cNvSpPr txBox="1"/>
          <p:nvPr/>
        </p:nvSpPr>
        <p:spPr>
          <a:xfrm>
            <a:off x="420130" y="1212279"/>
            <a:ext cx="11771870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Если требуется</a:t>
            </a:r>
            <a:r>
              <a:rPr lang="ru-RU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изменить данные, это можно сделать: 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1) Выбрать вкладку </a:t>
            </a:r>
            <a:r>
              <a:rPr lang="ru-RU" sz="18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“Мои организации”</a:t>
            </a:r>
            <a:r>
              <a:rPr lang="ru-RU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2)  Выбрать </a:t>
            </a:r>
            <a:r>
              <a:rPr lang="ru-RU" sz="18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“Наименование организации” </a:t>
            </a:r>
            <a:endParaRPr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8"/>
          <p:cNvSpPr txBox="1"/>
          <p:nvPr/>
        </p:nvSpPr>
        <p:spPr>
          <a:xfrm>
            <a:off x="420130" y="329371"/>
            <a:ext cx="8154797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Работа с личным кабинетом</a:t>
            </a:r>
            <a:endParaRPr/>
          </a:p>
        </p:txBody>
      </p:sp>
      <p:pic>
        <p:nvPicPr>
          <p:cNvPr id="232" name="Google Shape;23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0130" y="2012498"/>
            <a:ext cx="7467600" cy="11303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8"/>
          <p:cNvSpPr txBox="1"/>
          <p:nvPr/>
        </p:nvSpPr>
        <p:spPr>
          <a:xfrm>
            <a:off x="420130" y="3228557"/>
            <a:ext cx="1035892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поле “Карточка организации” выбрать кнопку “Редактировать”. Изменить требуемые поля и нажать кнопку «Сохранить»</a:t>
            </a:r>
            <a:endParaRPr/>
          </a:p>
        </p:txBody>
      </p:sp>
      <p:pic>
        <p:nvPicPr>
          <p:cNvPr id="234" name="Google Shape;234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0130" y="3622093"/>
            <a:ext cx="5408248" cy="2627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9"/>
          <p:cNvSpPr txBox="1">
            <a:spLocks noGrp="1"/>
          </p:cNvSpPr>
          <p:nvPr>
            <p:ph type="title"/>
          </p:nvPr>
        </p:nvSpPr>
        <p:spPr>
          <a:xfrm>
            <a:off x="282146" y="1937436"/>
            <a:ext cx="11627707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lang="ru-RU" sz="7200" i="0" u="none" strike="noStrike">
                <a:latin typeface="Arial"/>
                <a:ea typeface="Arial"/>
                <a:cs typeface="Arial"/>
                <a:sym typeface="Arial"/>
              </a:rPr>
              <a:t>Выбор конкурса и подача заявки на сайте</a:t>
            </a:r>
            <a:br>
              <a:rPr lang="ru-RU" sz="7200" i="0" u="none" strike="noStrike">
                <a:latin typeface="Arial"/>
                <a:ea typeface="Arial"/>
                <a:cs typeface="Arial"/>
                <a:sym typeface="Arial"/>
              </a:rPr>
            </a:br>
            <a:r>
              <a:rPr lang="ru-RU" sz="7200" i="0" u="sng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https://grants.obraz36.ru</a:t>
            </a:r>
            <a:r>
              <a:rPr lang="ru-RU" sz="7200" i="0" u="none" strike="noStrike">
                <a:latin typeface="Arial"/>
                <a:ea typeface="Arial"/>
                <a:cs typeface="Arial"/>
                <a:sym typeface="Arial"/>
              </a:rPr>
              <a:t> </a:t>
            </a:r>
            <a:endParaRPr sz="4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"/>
          <p:cNvSpPr txBox="1">
            <a:spLocks noGrp="1"/>
          </p:cNvSpPr>
          <p:nvPr>
            <p:ph type="title"/>
          </p:nvPr>
        </p:nvSpPr>
        <p:spPr>
          <a:xfrm>
            <a:off x="282146" y="1282527"/>
            <a:ext cx="11627707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ru-RU" sz="6600">
                <a:latin typeface="Arial"/>
                <a:ea typeface="Arial"/>
                <a:cs typeface="Arial"/>
                <a:sym typeface="Arial"/>
              </a:rPr>
              <a:t>АНО "Образ Будущего" принимает заявки только в электронном виде!</a:t>
            </a:r>
            <a:br>
              <a:rPr lang="ru-RU" sz="4800">
                <a:latin typeface="Arial"/>
                <a:ea typeface="Arial"/>
                <a:cs typeface="Arial"/>
                <a:sym typeface="Arial"/>
              </a:rPr>
            </a:br>
            <a:br>
              <a:rPr lang="ru-RU" sz="4000">
                <a:latin typeface="Arial"/>
                <a:ea typeface="Arial"/>
                <a:cs typeface="Arial"/>
                <a:sym typeface="Arial"/>
              </a:rPr>
            </a:br>
            <a:r>
              <a:rPr lang="ru-RU" sz="3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Заявки должны быть заполнены и поданы в личном кабинете на сайте </a:t>
            </a:r>
            <a:r>
              <a:rPr lang="ru-RU" sz="32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АНО “Образ Будущего”</a:t>
            </a:r>
            <a:r>
              <a:rPr lang="ru-RU" sz="32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3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 адресу: </a:t>
            </a:r>
            <a:r>
              <a:rPr lang="ru-RU" sz="32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https://grants.obraz36.ru/</a:t>
            </a:r>
            <a:endParaRPr sz="4000" b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0"/>
          <p:cNvSpPr txBox="1"/>
          <p:nvPr/>
        </p:nvSpPr>
        <p:spPr>
          <a:xfrm>
            <a:off x="420130" y="1126520"/>
            <a:ext cx="10095470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 личном кабинете выбрать вкладку </a:t>
            </a:r>
            <a:r>
              <a:rPr lang="ru-RU" sz="18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“Подать заявку” (1), 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80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выберите «Конкурс проектов физических лиц» </a:t>
            </a:r>
            <a:r>
              <a:rPr lang="ru-RU" sz="18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нажать кнопку “Подать заявку”(2).</a:t>
            </a:r>
            <a:r>
              <a:rPr lang="ru-RU" sz="180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80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Перед заполнением заявки внимательно ознакомьтесь с Положением</a:t>
            </a:r>
            <a:endParaRPr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30"/>
          <p:cNvSpPr txBox="1"/>
          <p:nvPr/>
        </p:nvSpPr>
        <p:spPr>
          <a:xfrm>
            <a:off x="420130" y="329371"/>
            <a:ext cx="948362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Выбор конкурса и подача заявки</a:t>
            </a:r>
            <a:endParaRPr/>
          </a:p>
        </p:txBody>
      </p:sp>
      <p:pic>
        <p:nvPicPr>
          <p:cNvPr id="246" name="Google Shape;246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240" y="2439919"/>
            <a:ext cx="10095469" cy="4120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1"/>
          <p:cNvSpPr txBox="1"/>
          <p:nvPr/>
        </p:nvSpPr>
        <p:spPr>
          <a:xfrm>
            <a:off x="420130" y="1126520"/>
            <a:ext cx="1009547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 вкладке </a:t>
            </a:r>
            <a:r>
              <a:rPr lang="ru-RU" sz="18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“Выберите заявителя” </a:t>
            </a:r>
            <a:r>
              <a:rPr lang="ru-RU" sz="180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выберите ФИО лица подающего проект (Если у вас внесено несколько типов заявителей ТОС/физическое лицо, </a:t>
            </a:r>
            <a:r>
              <a:rPr lang="ru-RU" sz="18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если ТОЛЬКО ФИЗЛИЦО - делать ничего не надо!!) </a:t>
            </a:r>
            <a:r>
              <a:rPr lang="ru-RU" sz="180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 нажмите на </a:t>
            </a:r>
            <a:r>
              <a:rPr lang="ru-RU" sz="18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“Заявка (ваш номер заявки)”</a:t>
            </a:r>
            <a:endParaRPr sz="5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31"/>
          <p:cNvSpPr txBox="1"/>
          <p:nvPr/>
        </p:nvSpPr>
        <p:spPr>
          <a:xfrm>
            <a:off x="420130" y="329371"/>
            <a:ext cx="948362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Выбор конкурса и подача заявки</a:t>
            </a:r>
            <a:endParaRPr/>
          </a:p>
        </p:txBody>
      </p:sp>
      <p:pic>
        <p:nvPicPr>
          <p:cNvPr id="253" name="Google Shape;253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0130" y="2077558"/>
            <a:ext cx="9937750" cy="4154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2"/>
          <p:cNvSpPr txBox="1">
            <a:spLocks noGrp="1"/>
          </p:cNvSpPr>
          <p:nvPr>
            <p:ph type="title"/>
          </p:nvPr>
        </p:nvSpPr>
        <p:spPr>
          <a:xfrm>
            <a:off x="282146" y="1381382"/>
            <a:ext cx="11627707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lang="ru-RU" sz="7200" i="0" u="none" strike="noStrike">
                <a:latin typeface="Arial"/>
                <a:ea typeface="Arial"/>
                <a:cs typeface="Arial"/>
                <a:sym typeface="Arial"/>
              </a:rPr>
              <a:t>Заполнение заявки на конкурс физических лиц на сайте</a:t>
            </a:r>
            <a:br>
              <a:rPr lang="ru-RU" sz="7200" i="0" u="none" strike="noStrike">
                <a:latin typeface="Arial"/>
                <a:ea typeface="Arial"/>
                <a:cs typeface="Arial"/>
                <a:sym typeface="Arial"/>
              </a:rPr>
            </a:br>
            <a:r>
              <a:rPr lang="ru-RU" sz="7200" i="0" u="sng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https://grants.obraz36.ru</a:t>
            </a:r>
            <a:r>
              <a:rPr lang="ru-RU" sz="7200" i="0" u="none" strike="noStrike">
                <a:latin typeface="Arial"/>
                <a:ea typeface="Arial"/>
                <a:cs typeface="Arial"/>
                <a:sym typeface="Arial"/>
              </a:rPr>
              <a:t> </a:t>
            </a:r>
            <a:endParaRPr sz="4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3"/>
          <p:cNvSpPr txBox="1"/>
          <p:nvPr/>
        </p:nvSpPr>
        <p:spPr>
          <a:xfrm>
            <a:off x="420130" y="1126520"/>
            <a:ext cx="1009547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 вкладке </a:t>
            </a:r>
            <a:r>
              <a:rPr lang="ru-RU" sz="18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“Выберите заявителя” </a:t>
            </a:r>
            <a:r>
              <a:rPr lang="ru-RU" sz="180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выберите ФИО лица подающего проект (Если у вас внесено несколько типов заявителей ТОС/физическое лицо, </a:t>
            </a:r>
            <a:r>
              <a:rPr lang="ru-RU" sz="18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если ТОЛЬКО ФИЗЛИЦО - делать ничего не надо!!) </a:t>
            </a:r>
            <a:r>
              <a:rPr lang="ru-RU" sz="180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 нажмите на </a:t>
            </a:r>
            <a:r>
              <a:rPr lang="ru-RU" sz="18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“Заявка (ваш номер заявки)”</a:t>
            </a:r>
            <a:endParaRPr sz="5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33"/>
          <p:cNvSpPr txBox="1"/>
          <p:nvPr/>
        </p:nvSpPr>
        <p:spPr>
          <a:xfrm>
            <a:off x="420130" y="329371"/>
            <a:ext cx="948362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Выбор конкурса и подача заявки</a:t>
            </a:r>
            <a:endParaRPr/>
          </a:p>
        </p:txBody>
      </p:sp>
      <p:pic>
        <p:nvPicPr>
          <p:cNvPr id="265" name="Google Shape;265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0130" y="2077558"/>
            <a:ext cx="9937750" cy="4154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4"/>
          <p:cNvSpPr txBox="1"/>
          <p:nvPr/>
        </p:nvSpPr>
        <p:spPr>
          <a:xfrm>
            <a:off x="420130" y="1126520"/>
            <a:ext cx="5263978" cy="55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</a:t>
            </a:r>
            <a:r>
              <a:rPr lang="ru-RU" sz="240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еобходимо внести дополнительную информацию о лице, подающим заявку: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40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(1) ФИО сокращенно, 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40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(2) Дату рождения, 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40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(3) адрес регистрации (по паспорту), 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40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(4) адрес фактического пребывания, в случае если эти адреса совпадают, то адрес фактического пребывания можно не вводить, а можно указать нажав на галочку (5). </a:t>
            </a:r>
            <a:endParaRPr sz="6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34"/>
          <p:cNvSpPr txBox="1"/>
          <p:nvPr/>
        </p:nvSpPr>
        <p:spPr>
          <a:xfrm>
            <a:off x="420130" y="329371"/>
            <a:ext cx="558935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Заполнение заявки</a:t>
            </a:r>
            <a:endParaRPr/>
          </a:p>
        </p:txBody>
      </p:sp>
      <p:pic>
        <p:nvPicPr>
          <p:cNvPr id="272" name="Google Shape;272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7740" y="0"/>
            <a:ext cx="6045027" cy="6528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91537d2b55_0_25"/>
          <p:cNvSpPr txBox="1">
            <a:spLocks noGrp="1"/>
          </p:cNvSpPr>
          <p:nvPr>
            <p:ph type="title"/>
          </p:nvPr>
        </p:nvSpPr>
        <p:spPr>
          <a:xfrm>
            <a:off x="282146" y="2488507"/>
            <a:ext cx="11627700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lang="ru-RU" sz="7200" i="0" u="none" strike="noStrike">
                <a:latin typeface="Arial"/>
                <a:ea typeface="Arial"/>
                <a:cs typeface="Arial"/>
                <a:sym typeface="Arial"/>
              </a:rPr>
              <a:t>Заполнение </a:t>
            </a:r>
            <a:r>
              <a:rPr lang="ru-RU" sz="7200"/>
              <a:t>раздела </a:t>
            </a:r>
            <a:endParaRPr sz="72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lang="ru-RU" sz="7200"/>
              <a:t>“Документы”</a:t>
            </a:r>
            <a:endParaRPr sz="72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5"/>
          <p:cNvSpPr txBox="1"/>
          <p:nvPr/>
        </p:nvSpPr>
        <p:spPr>
          <a:xfrm>
            <a:off x="420128" y="2040920"/>
            <a:ext cx="11084011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В поле </a:t>
            </a:r>
            <a:r>
              <a:rPr lang="ru-RU" sz="20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“Документ, подтверждающий проживание на территории Воронежской области:”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0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загружается </a:t>
            </a:r>
            <a:r>
              <a:rPr lang="ru-RU" sz="20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“Документ, подтверждающий проживание на территории Воронежской области:”</a:t>
            </a:r>
            <a:r>
              <a:rPr lang="ru-RU" sz="2000" b="0" i="0" u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в формате .pdf. </a:t>
            </a:r>
            <a:r>
              <a:rPr lang="ru-RU" sz="2000" b="0" i="1" u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Это может быть: Скан-копия 2-3 страница паспорта и страница с пропиской либо справка о регистрации. </a:t>
            </a:r>
            <a:endParaRPr sz="7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35"/>
          <p:cNvSpPr txBox="1"/>
          <p:nvPr/>
        </p:nvSpPr>
        <p:spPr>
          <a:xfrm>
            <a:off x="420130" y="329371"/>
            <a:ext cx="558935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Заполнение заявки</a:t>
            </a:r>
            <a:endParaRPr/>
          </a:p>
        </p:txBody>
      </p:sp>
      <p:pic>
        <p:nvPicPr>
          <p:cNvPr id="284" name="Google Shape;28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0984" y="3635980"/>
            <a:ext cx="8242300" cy="20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5"/>
          <p:cNvSpPr txBox="1"/>
          <p:nvPr/>
        </p:nvSpPr>
        <p:spPr>
          <a:xfrm>
            <a:off x="420128" y="1216544"/>
            <a:ext cx="53173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Заполнение раздела </a:t>
            </a:r>
            <a:r>
              <a:rPr lang="ru-R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«Документы»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91537d2b55_0_0"/>
          <p:cNvSpPr txBox="1"/>
          <p:nvPr/>
        </p:nvSpPr>
        <p:spPr>
          <a:xfrm>
            <a:off x="420078" y="1678245"/>
            <a:ext cx="11084100" cy="17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0000" marR="93225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500">
                <a:solidFill>
                  <a:srgbClr val="333333"/>
                </a:solidFill>
                <a:highlight>
                  <a:srgbClr val="FFFFFF"/>
                </a:highlight>
              </a:rPr>
              <a:t>В поле “Справка об исполнении обязанностей налогоплательщика:”</a:t>
            </a:r>
            <a:r>
              <a:rPr lang="ru-RU" sz="1500" b="1">
                <a:solidFill>
                  <a:schemeClr val="dk1"/>
                </a:solidFill>
              </a:rPr>
              <a:t> загружается </a:t>
            </a:r>
            <a:r>
              <a:rPr lang="ru-RU" sz="1500">
                <a:solidFill>
                  <a:schemeClr val="dk1"/>
                </a:solidFill>
                <a:highlight>
                  <a:srgbClr val="FFFFFF"/>
                </a:highlight>
              </a:rPr>
              <a:t>справка территориального налогового органа об исполнении налогоплательщиком (плательщиком сбора, плательщиком страховых взносов, налоговым агентом) обязанности по уплате налогов, сборов, страховых взносов, пеней, штрафов, процентов</a:t>
            </a:r>
            <a:r>
              <a:rPr lang="ru-RU" sz="1500" b="1">
                <a:solidFill>
                  <a:schemeClr val="dk1"/>
                </a:solidFill>
              </a:rPr>
              <a:t> </a:t>
            </a:r>
            <a:r>
              <a:rPr lang="ru-RU" sz="1500">
                <a:solidFill>
                  <a:srgbClr val="333333"/>
                </a:solidFill>
                <a:highlight>
                  <a:srgbClr val="FFFFFF"/>
                </a:highlight>
              </a:rPr>
              <a:t>в формате .pdf. </a:t>
            </a:r>
            <a:r>
              <a:rPr lang="ru-RU" sz="1500" i="1">
                <a:solidFill>
                  <a:srgbClr val="333333"/>
                </a:solidFill>
                <a:highlight>
                  <a:srgbClr val="FFFFFF"/>
                </a:highlight>
              </a:rPr>
              <a:t>Взять можно: очно в налоговой, в личном кабинете налогоплательщика на сайте </a:t>
            </a:r>
            <a:r>
              <a:rPr lang="ru-RU" sz="1500" i="1" u="sng">
                <a:solidFill>
                  <a:srgbClr val="1155CC"/>
                </a:solidFill>
                <a:highlight>
                  <a:srgbClr val="FFFFFF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https://lkfl2.nalog.ru</a:t>
            </a:r>
            <a:endParaRPr sz="7500" b="1">
              <a:solidFill>
                <a:schemeClr val="dk1"/>
              </a:solidFill>
            </a:endParaRPr>
          </a:p>
        </p:txBody>
      </p:sp>
      <p:sp>
        <p:nvSpPr>
          <p:cNvPr id="291" name="Google Shape;291;g291537d2b55_0_0"/>
          <p:cNvSpPr txBox="1"/>
          <p:nvPr/>
        </p:nvSpPr>
        <p:spPr>
          <a:xfrm>
            <a:off x="420130" y="329371"/>
            <a:ext cx="5589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Заполнение заявки</a:t>
            </a:r>
            <a:endParaRPr/>
          </a:p>
        </p:txBody>
      </p:sp>
      <p:sp>
        <p:nvSpPr>
          <p:cNvPr id="292" name="Google Shape;292;g291537d2b55_0_0"/>
          <p:cNvSpPr txBox="1"/>
          <p:nvPr/>
        </p:nvSpPr>
        <p:spPr>
          <a:xfrm>
            <a:off x="420128" y="1216544"/>
            <a:ext cx="5317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Заполнение раздела </a:t>
            </a:r>
            <a:r>
              <a:rPr lang="ru-R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«Документы»</a:t>
            </a:r>
            <a:endParaRPr/>
          </a:p>
        </p:txBody>
      </p:sp>
      <p:pic>
        <p:nvPicPr>
          <p:cNvPr id="293" name="Google Shape;293;g291537d2b55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3425" y="3651903"/>
            <a:ext cx="10265150" cy="2589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91537d2b55_0_9"/>
          <p:cNvSpPr txBox="1"/>
          <p:nvPr/>
        </p:nvSpPr>
        <p:spPr>
          <a:xfrm>
            <a:off x="420128" y="1914020"/>
            <a:ext cx="110841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0000" marR="93225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2100">
                <a:solidFill>
                  <a:srgbClr val="333333"/>
                </a:solidFill>
                <a:highlight>
                  <a:srgbClr val="FFFFFF"/>
                </a:highlight>
              </a:rPr>
              <a:t>В поле “Дополнительные документы” можете подгрузить дополнительные документы относящиеся к лицу подающему заявку. Загружается в формате .pdf</a:t>
            </a:r>
            <a:endParaRPr sz="8400" b="1">
              <a:solidFill>
                <a:schemeClr val="dk1"/>
              </a:solidFill>
            </a:endParaRPr>
          </a:p>
        </p:txBody>
      </p:sp>
      <p:sp>
        <p:nvSpPr>
          <p:cNvPr id="299" name="Google Shape;299;g291537d2b55_0_9"/>
          <p:cNvSpPr txBox="1"/>
          <p:nvPr/>
        </p:nvSpPr>
        <p:spPr>
          <a:xfrm>
            <a:off x="420130" y="329371"/>
            <a:ext cx="5589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Заполнение заявки</a:t>
            </a:r>
            <a:endParaRPr/>
          </a:p>
        </p:txBody>
      </p:sp>
      <p:sp>
        <p:nvSpPr>
          <p:cNvPr id="300" name="Google Shape;300;g291537d2b55_0_9"/>
          <p:cNvSpPr txBox="1"/>
          <p:nvPr/>
        </p:nvSpPr>
        <p:spPr>
          <a:xfrm>
            <a:off x="420128" y="1216544"/>
            <a:ext cx="5317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Заполнение раздела </a:t>
            </a:r>
            <a:r>
              <a:rPr lang="ru-R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«Документы»</a:t>
            </a:r>
            <a:endParaRPr/>
          </a:p>
        </p:txBody>
      </p:sp>
      <p:pic>
        <p:nvPicPr>
          <p:cNvPr id="301" name="Google Shape;301;g291537d2b55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6725" y="2947602"/>
            <a:ext cx="9370899" cy="345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91537d2b55_0_29"/>
          <p:cNvSpPr txBox="1">
            <a:spLocks noGrp="1"/>
          </p:cNvSpPr>
          <p:nvPr>
            <p:ph type="title"/>
          </p:nvPr>
        </p:nvSpPr>
        <p:spPr>
          <a:xfrm>
            <a:off x="282146" y="2488507"/>
            <a:ext cx="11627700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lang="ru-RU" sz="7200" i="0" u="none" strike="noStrike">
                <a:latin typeface="Arial"/>
                <a:ea typeface="Arial"/>
                <a:cs typeface="Arial"/>
                <a:sym typeface="Arial"/>
              </a:rPr>
              <a:t>Заполнение </a:t>
            </a:r>
            <a:r>
              <a:rPr lang="ru-RU" sz="7200"/>
              <a:t>раздела </a:t>
            </a:r>
            <a:endParaRPr sz="7200"/>
          </a:p>
          <a:p>
            <a:pPr marL="4572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/>
              <a:t>“Проект”</a:t>
            </a:r>
            <a:endParaRPr sz="7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 txBox="1">
            <a:spLocks noGrp="1"/>
          </p:cNvSpPr>
          <p:nvPr>
            <p:ph type="title"/>
          </p:nvPr>
        </p:nvSpPr>
        <p:spPr>
          <a:xfrm>
            <a:off x="282146" y="306343"/>
            <a:ext cx="11627707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ru-RU" sz="6600">
                <a:latin typeface="Arial"/>
                <a:ea typeface="Arial"/>
                <a:cs typeface="Arial"/>
                <a:sym typeface="Arial"/>
              </a:rPr>
              <a:t>Выбор направления</a:t>
            </a:r>
            <a:endParaRPr sz="400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4"/>
          <p:cNvSpPr txBox="1"/>
          <p:nvPr/>
        </p:nvSpPr>
        <p:spPr>
          <a:xfrm>
            <a:off x="282145" y="2151727"/>
            <a:ext cx="11627707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 конкурсе проектов физических лиц в Воронежской области </a:t>
            </a:r>
            <a:r>
              <a:rPr lang="ru-RU" sz="32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ОДНОМУ ФИЗИЧЕСКОМУ ЛИЦУ</a:t>
            </a:r>
            <a:r>
              <a:rPr lang="ru-RU" sz="3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разрешается подать </a:t>
            </a:r>
            <a:r>
              <a:rPr lang="ru-RU" sz="32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ОДНУ ЗАЯВКУ</a:t>
            </a:r>
            <a:r>
              <a:rPr lang="ru-RU" sz="3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АНО “Образ Будущего” считает целесообразным для заявителя сконцентрировать усилия на подготовке одной качественной заявки.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91537d2b55_0_18"/>
          <p:cNvSpPr txBox="1"/>
          <p:nvPr/>
        </p:nvSpPr>
        <p:spPr>
          <a:xfrm>
            <a:off x="420128" y="1734420"/>
            <a:ext cx="11084100" cy="15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0000" marR="93225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1700">
                <a:solidFill>
                  <a:srgbClr val="333333"/>
                </a:solidFill>
                <a:highlight>
                  <a:srgbClr val="FFFFFF"/>
                </a:highlight>
              </a:rPr>
              <a:t>В поле “Направление поддержки, которому соответствует проект” из выпадающего списка </a:t>
            </a:r>
            <a:r>
              <a:rPr lang="ru-RU" sz="1700" b="1">
                <a:solidFill>
                  <a:schemeClr val="dk1"/>
                </a:solidFill>
              </a:rPr>
              <a:t>требуется выбрать один из 9 направлений поддержки. </a:t>
            </a:r>
            <a:r>
              <a:rPr lang="ru-RU" sz="1700">
                <a:solidFill>
                  <a:schemeClr val="dk1"/>
                </a:solidFill>
              </a:rPr>
              <a:t>Вам   необходимо   выбрать из списка только одно – то, которому более всего соответствует тема деятельности по проекту (основная часть мероприятий проекта)</a:t>
            </a:r>
            <a:endParaRPr sz="8900" b="1">
              <a:solidFill>
                <a:schemeClr val="dk1"/>
              </a:solidFill>
            </a:endParaRPr>
          </a:p>
        </p:txBody>
      </p:sp>
      <p:sp>
        <p:nvSpPr>
          <p:cNvPr id="312" name="Google Shape;312;g291537d2b55_0_18"/>
          <p:cNvSpPr txBox="1"/>
          <p:nvPr/>
        </p:nvSpPr>
        <p:spPr>
          <a:xfrm>
            <a:off x="420130" y="329371"/>
            <a:ext cx="5589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Заполнение заявки</a:t>
            </a:r>
            <a:endParaRPr/>
          </a:p>
        </p:txBody>
      </p:sp>
      <p:sp>
        <p:nvSpPr>
          <p:cNvPr id="313" name="Google Shape;313;g291537d2b55_0_18"/>
          <p:cNvSpPr txBox="1"/>
          <p:nvPr/>
        </p:nvSpPr>
        <p:spPr>
          <a:xfrm>
            <a:off x="420128" y="1216544"/>
            <a:ext cx="5317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0000" marR="93225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>
                <a:solidFill>
                  <a:schemeClr val="dk1"/>
                </a:solidFill>
              </a:rPr>
              <a:t>Заполнение подраздела</a:t>
            </a:r>
            <a:r>
              <a:rPr lang="ru-RU" sz="2000" b="1">
                <a:solidFill>
                  <a:schemeClr val="dk1"/>
                </a:solidFill>
              </a:rPr>
              <a:t> “О проекте”</a:t>
            </a:r>
            <a:endParaRPr sz="2200"/>
          </a:p>
        </p:txBody>
      </p:sp>
      <p:pic>
        <p:nvPicPr>
          <p:cNvPr id="314" name="Google Shape;314;g291537d2b55_0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9225" y="3385779"/>
            <a:ext cx="10488274" cy="155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91537d2b55_0_35"/>
          <p:cNvSpPr txBox="1"/>
          <p:nvPr/>
        </p:nvSpPr>
        <p:spPr>
          <a:xfrm>
            <a:off x="420128" y="1734420"/>
            <a:ext cx="11084100" cy="16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0000" marR="93225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1800">
                <a:solidFill>
                  <a:srgbClr val="333333"/>
                </a:solidFill>
                <a:highlight>
                  <a:srgbClr val="FFFFFF"/>
                </a:highlight>
              </a:rPr>
              <a:t>В поле “Название проекта, на реализацию которого запрашивается грант” </a:t>
            </a:r>
            <a:r>
              <a:rPr lang="ru-RU" sz="1800" b="1">
                <a:solidFill>
                  <a:schemeClr val="dk1"/>
                </a:solidFill>
              </a:rPr>
              <a:t>требуется написать название вашего проекта. </a:t>
            </a:r>
            <a:r>
              <a:rPr lang="ru-RU" sz="1800">
                <a:solidFill>
                  <a:schemeClr val="dk1"/>
                </a:solidFill>
              </a:rPr>
              <a:t>Название проекта не должно быть слишком длинным, его необходимо написать без кавычек с заглавной буквы и без точки в конце. </a:t>
            </a:r>
            <a:r>
              <a:rPr lang="ru-RU" sz="1800" b="1">
                <a:solidFill>
                  <a:schemeClr val="dk1"/>
                </a:solidFill>
              </a:rPr>
              <a:t>Название проекта нельзя изменить после подачи заявки.</a:t>
            </a:r>
            <a:endParaRPr sz="9500" b="1">
              <a:solidFill>
                <a:schemeClr val="dk1"/>
              </a:solidFill>
            </a:endParaRPr>
          </a:p>
        </p:txBody>
      </p:sp>
      <p:sp>
        <p:nvSpPr>
          <p:cNvPr id="320" name="Google Shape;320;g291537d2b55_0_35"/>
          <p:cNvSpPr txBox="1"/>
          <p:nvPr/>
        </p:nvSpPr>
        <p:spPr>
          <a:xfrm>
            <a:off x="420130" y="329371"/>
            <a:ext cx="5589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Заполнение заявки</a:t>
            </a:r>
            <a:endParaRPr/>
          </a:p>
        </p:txBody>
      </p:sp>
      <p:sp>
        <p:nvSpPr>
          <p:cNvPr id="321" name="Google Shape;321;g291537d2b55_0_35"/>
          <p:cNvSpPr txBox="1"/>
          <p:nvPr/>
        </p:nvSpPr>
        <p:spPr>
          <a:xfrm>
            <a:off x="420128" y="1216544"/>
            <a:ext cx="5317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0000" marR="93225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2000">
                <a:solidFill>
                  <a:schemeClr val="dk1"/>
                </a:solidFill>
              </a:rPr>
              <a:t>Заполнение подраздела</a:t>
            </a:r>
            <a:r>
              <a:rPr lang="ru-RU" sz="2000" b="1">
                <a:solidFill>
                  <a:schemeClr val="dk1"/>
                </a:solidFill>
              </a:rPr>
              <a:t> “О проекте”</a:t>
            </a:r>
            <a:endParaRPr sz="2200"/>
          </a:p>
        </p:txBody>
      </p:sp>
      <p:pic>
        <p:nvPicPr>
          <p:cNvPr id="322" name="Google Shape;322;g291537d2b55_0_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1225" y="3595204"/>
            <a:ext cx="10330124" cy="209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91537d2b55_0_44"/>
          <p:cNvSpPr txBox="1"/>
          <p:nvPr/>
        </p:nvSpPr>
        <p:spPr>
          <a:xfrm>
            <a:off x="420125" y="1616750"/>
            <a:ext cx="4449300" cy="51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0000" marR="93225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>
                <a:solidFill>
                  <a:schemeClr val="dk1"/>
                </a:solidFill>
                <a:highlight>
                  <a:srgbClr val="FFFFFF"/>
                </a:highlight>
              </a:rPr>
              <a:t>Поле “Обоснование актуальности и социальной значимости проекта” состоит из 2 частей: текстового поля и поля подгрузки документов. 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360000" marR="93225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360000" marR="93225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>
                <a:solidFill>
                  <a:schemeClr val="dk1"/>
                </a:solidFill>
                <a:highlight>
                  <a:srgbClr val="FFFFFF"/>
                </a:highlight>
              </a:rPr>
              <a:t>В текстовой части </a:t>
            </a:r>
            <a:r>
              <a:rPr lang="ru-RU">
                <a:solidFill>
                  <a:schemeClr val="dk1"/>
                </a:solidFill>
              </a:rPr>
              <a:t>следует подробно   описать   проблему   целевой   группы, которую планируется   решить в рамках проекта. </a:t>
            </a:r>
            <a:endParaRPr>
              <a:solidFill>
                <a:schemeClr val="dk1"/>
              </a:solidFill>
            </a:endParaRPr>
          </a:p>
          <a:p>
            <a:pPr marL="360000" marR="93225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solidFill>
                <a:schemeClr val="dk1"/>
              </a:solidFill>
            </a:endParaRPr>
          </a:p>
          <a:p>
            <a:pPr marL="360000" marR="93225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>
                <a:solidFill>
                  <a:schemeClr val="dk1"/>
                </a:solidFill>
              </a:rPr>
              <a:t>Если целевых групп несколько – необходимо изложить ситуацию для каждой из них.</a:t>
            </a:r>
            <a:endParaRPr>
              <a:solidFill>
                <a:schemeClr val="dk1"/>
              </a:solidFill>
            </a:endParaRPr>
          </a:p>
          <a:p>
            <a:pPr marL="360000" marR="93225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361950" marR="93225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>
                <a:solidFill>
                  <a:schemeClr val="dk1"/>
                </a:solidFill>
                <a:highlight>
                  <a:srgbClr val="FFFFFF"/>
                </a:highlight>
              </a:rPr>
              <a:t>В поле подгрузки документов вы можете подгрузить документы, доказывающие наличие существующей проблемы.</a:t>
            </a:r>
            <a:r>
              <a:rPr lang="ru-RU" sz="70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28" name="Google Shape;328;g291537d2b55_0_44"/>
          <p:cNvSpPr txBox="1"/>
          <p:nvPr/>
        </p:nvSpPr>
        <p:spPr>
          <a:xfrm>
            <a:off x="420130" y="329371"/>
            <a:ext cx="5589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Заполнение заявки</a:t>
            </a:r>
            <a:endParaRPr/>
          </a:p>
        </p:txBody>
      </p:sp>
      <p:sp>
        <p:nvSpPr>
          <p:cNvPr id="329" name="Google Shape;329;g291537d2b55_0_44"/>
          <p:cNvSpPr txBox="1"/>
          <p:nvPr/>
        </p:nvSpPr>
        <p:spPr>
          <a:xfrm>
            <a:off x="420128" y="1216544"/>
            <a:ext cx="5317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0000" marR="93225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2000">
                <a:solidFill>
                  <a:schemeClr val="dk1"/>
                </a:solidFill>
              </a:rPr>
              <a:t>Заполнение подраздела</a:t>
            </a:r>
            <a:r>
              <a:rPr lang="ru-RU" sz="2000" b="1">
                <a:solidFill>
                  <a:schemeClr val="dk1"/>
                </a:solidFill>
              </a:rPr>
              <a:t> “О проекте”</a:t>
            </a:r>
            <a:endParaRPr sz="2200"/>
          </a:p>
        </p:txBody>
      </p:sp>
      <p:pic>
        <p:nvPicPr>
          <p:cNvPr id="330" name="Google Shape;330;g291537d2b55_0_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6575" y="1966850"/>
            <a:ext cx="6900625" cy="381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91537d2b55_0_143"/>
          <p:cNvSpPr txBox="1">
            <a:spLocks noGrp="1"/>
          </p:cNvSpPr>
          <p:nvPr>
            <p:ph type="title"/>
          </p:nvPr>
        </p:nvSpPr>
        <p:spPr>
          <a:xfrm>
            <a:off x="234778" y="1603804"/>
            <a:ext cx="11627700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ru-RU" sz="5400">
                <a:latin typeface="Arial"/>
                <a:ea typeface="Arial"/>
                <a:cs typeface="Arial"/>
                <a:sym typeface="Arial"/>
              </a:rPr>
              <a:t>Обоснование социальной</a:t>
            </a:r>
            <a:br>
              <a:rPr lang="ru-RU" sz="5400">
                <a:latin typeface="Arial"/>
                <a:ea typeface="Arial"/>
                <a:cs typeface="Arial"/>
                <a:sym typeface="Arial"/>
              </a:rPr>
            </a:br>
            <a:r>
              <a:rPr lang="ru-RU" sz="5400">
                <a:latin typeface="Arial"/>
                <a:ea typeface="Arial"/>
                <a:cs typeface="Arial"/>
                <a:sym typeface="Arial"/>
              </a:rPr>
              <a:t>значимости должно</a:t>
            </a:r>
            <a:br>
              <a:rPr lang="ru-RU" sz="5400">
                <a:latin typeface="Arial"/>
                <a:ea typeface="Arial"/>
                <a:cs typeface="Arial"/>
                <a:sym typeface="Arial"/>
              </a:rPr>
            </a:br>
            <a:r>
              <a:rPr lang="ru-RU" sz="5400">
                <a:latin typeface="Arial"/>
                <a:ea typeface="Arial"/>
                <a:cs typeface="Arial"/>
                <a:sym typeface="Arial"/>
              </a:rPr>
              <a:t>подкрепляться </a:t>
            </a:r>
            <a:r>
              <a:rPr lang="ru-RU" sz="5400">
                <a:solidFill>
                  <a:srgbClr val="B04688"/>
                </a:solidFill>
                <a:latin typeface="Arial"/>
                <a:ea typeface="Arial"/>
                <a:cs typeface="Arial"/>
                <a:sym typeface="Arial"/>
              </a:rPr>
              <a:t>исследованием</a:t>
            </a:r>
            <a:br>
              <a:rPr lang="ru-RU" sz="3200">
                <a:latin typeface="Arial"/>
                <a:ea typeface="Arial"/>
                <a:cs typeface="Arial"/>
                <a:sym typeface="Arial"/>
              </a:rPr>
            </a:br>
            <a:br>
              <a:rPr lang="ru-RU" sz="2800">
                <a:latin typeface="Arial"/>
                <a:ea typeface="Arial"/>
                <a:cs typeface="Arial"/>
                <a:sym typeface="Arial"/>
              </a:rPr>
            </a:br>
            <a:r>
              <a:rPr lang="ru-RU" sz="2800">
                <a:latin typeface="Arial"/>
                <a:ea typeface="Arial"/>
                <a:cs typeface="Arial"/>
                <a:sym typeface="Arial"/>
              </a:rPr>
              <a:t>Отсутствие предварительного исследования может</a:t>
            </a:r>
            <a:br>
              <a:rPr lang="ru-RU" sz="2800">
                <a:latin typeface="Arial"/>
                <a:ea typeface="Arial"/>
                <a:cs typeface="Arial"/>
                <a:sym typeface="Arial"/>
              </a:rPr>
            </a:br>
            <a:r>
              <a:rPr lang="ru-RU" sz="2800">
                <a:latin typeface="Arial"/>
                <a:ea typeface="Arial"/>
                <a:cs typeface="Arial"/>
                <a:sym typeface="Arial"/>
              </a:rPr>
              <a:t>привести к недостаточному пониманию проблемы</a:t>
            </a:r>
            <a:br>
              <a:rPr lang="ru-RU" sz="2800">
                <a:latin typeface="Arial"/>
                <a:ea typeface="Arial"/>
                <a:cs typeface="Arial"/>
                <a:sym typeface="Arial"/>
              </a:rPr>
            </a:br>
            <a:r>
              <a:rPr lang="ru-RU" sz="2800">
                <a:latin typeface="Arial"/>
                <a:ea typeface="Arial"/>
                <a:cs typeface="Arial"/>
                <a:sym typeface="Arial"/>
              </a:rPr>
              <a:t>целевой группы, неправильному планированию,</a:t>
            </a:r>
            <a:br>
              <a:rPr lang="ru-RU" sz="2800">
                <a:latin typeface="Arial"/>
                <a:ea typeface="Arial"/>
                <a:cs typeface="Arial"/>
                <a:sym typeface="Arial"/>
              </a:rPr>
            </a:br>
            <a:r>
              <a:rPr lang="ru-RU" sz="2800">
                <a:latin typeface="Arial"/>
                <a:ea typeface="Arial"/>
                <a:cs typeface="Arial"/>
                <a:sym typeface="Arial"/>
              </a:rPr>
              <a:t>дублированию инициатив на территории</a:t>
            </a:r>
            <a:br>
              <a:rPr lang="ru-RU" sz="2800">
                <a:latin typeface="Arial"/>
                <a:ea typeface="Arial"/>
                <a:cs typeface="Arial"/>
                <a:sym typeface="Arial"/>
              </a:rPr>
            </a:b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91537d2b55_0_297"/>
          <p:cNvSpPr txBox="1">
            <a:spLocks noGrp="1"/>
          </p:cNvSpPr>
          <p:nvPr>
            <p:ph type="title"/>
          </p:nvPr>
        </p:nvSpPr>
        <p:spPr>
          <a:xfrm>
            <a:off x="614597" y="299661"/>
            <a:ext cx="9548700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04688"/>
              </a:buClr>
              <a:buSzPts val="3200"/>
              <a:buFont typeface="Arial"/>
              <a:buNone/>
            </a:pPr>
            <a:r>
              <a:rPr lang="ru-RU" sz="3200">
                <a:solidFill>
                  <a:srgbClr val="B04688"/>
                </a:solidFill>
                <a:latin typeface="Arial"/>
                <a:ea typeface="Arial"/>
                <a:cs typeface="Arial"/>
                <a:sym typeface="Arial"/>
              </a:rPr>
              <a:t>Что нам нужно узнать</a:t>
            </a:r>
            <a:br>
              <a:rPr lang="ru-RU" sz="3200">
                <a:latin typeface="Arial"/>
                <a:ea typeface="Arial"/>
                <a:cs typeface="Arial"/>
                <a:sym typeface="Arial"/>
              </a:rPr>
            </a:br>
            <a:r>
              <a:rPr lang="ru-RU" sz="3200">
                <a:latin typeface="Arial"/>
                <a:ea typeface="Arial"/>
                <a:cs typeface="Arial"/>
                <a:sym typeface="Arial"/>
              </a:rPr>
              <a:t>в процессе исследования</a:t>
            </a:r>
            <a:br>
              <a:rPr lang="ru-RU" sz="3200">
                <a:latin typeface="Arial"/>
                <a:ea typeface="Arial"/>
                <a:cs typeface="Arial"/>
                <a:sym typeface="Arial"/>
              </a:rPr>
            </a:b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g291537d2b55_0_297"/>
          <p:cNvSpPr/>
          <p:nvPr/>
        </p:nvSpPr>
        <p:spPr>
          <a:xfrm>
            <a:off x="3630117" y="1543629"/>
            <a:ext cx="7947300" cy="17937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48B8B4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sz="2000" b="1">
                <a:solidFill>
                  <a:srgbClr val="3C3837"/>
                </a:solidFill>
                <a:latin typeface="Arial"/>
                <a:ea typeface="Arial"/>
                <a:cs typeface="Arial"/>
                <a:sym typeface="Arial"/>
              </a:rPr>
              <a:t>Точно ли моя целевая группа такая, какой я ее себе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3C3837"/>
                </a:solidFill>
                <a:latin typeface="Arial"/>
                <a:ea typeface="Arial"/>
                <a:cs typeface="Arial"/>
                <a:sym typeface="Arial"/>
              </a:rPr>
              <a:t>представляю?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48B8B4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sz="2000" b="1">
                <a:solidFill>
                  <a:srgbClr val="3C3837"/>
                </a:solidFill>
                <a:latin typeface="Arial"/>
                <a:ea typeface="Arial"/>
                <a:cs typeface="Arial"/>
                <a:sym typeface="Arial"/>
              </a:rPr>
              <a:t>Точно ли у нее есть та проблема/потребность, которую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3C3837"/>
                </a:solidFill>
                <a:latin typeface="Arial"/>
                <a:ea typeface="Arial"/>
                <a:cs typeface="Arial"/>
                <a:sym typeface="Arial"/>
              </a:rPr>
              <a:t>я предполагаю? На основании чего я делаю этот вывод?</a:t>
            </a:r>
            <a:endParaRPr/>
          </a:p>
        </p:txBody>
      </p:sp>
      <p:sp>
        <p:nvSpPr>
          <p:cNvPr id="342" name="Google Shape;342;g291537d2b55_0_297"/>
          <p:cNvSpPr/>
          <p:nvPr/>
        </p:nvSpPr>
        <p:spPr>
          <a:xfrm>
            <a:off x="3630117" y="3520719"/>
            <a:ext cx="7947300" cy="30366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Сколько представителей целевой группы на территории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реализации проекта?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Каковы причины существования этой проблемы/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потребности?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Как сама целевая группа сейчас решает проблему?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Чего в этих решениях недостаточно?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Как эта проблема еще решается на территории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реализации?</a:t>
            </a:r>
            <a:endParaRPr/>
          </a:p>
        </p:txBody>
      </p:sp>
      <p:sp>
        <p:nvSpPr>
          <p:cNvPr id="343" name="Google Shape;343;g291537d2b55_0_297"/>
          <p:cNvSpPr txBox="1"/>
          <p:nvPr/>
        </p:nvSpPr>
        <p:spPr>
          <a:xfrm>
            <a:off x="328925" y="1808171"/>
            <a:ext cx="3416400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04688"/>
              </a:buClr>
              <a:buSzPts val="3200"/>
              <a:buFont typeface="Arial"/>
              <a:buNone/>
            </a:pPr>
            <a:r>
              <a:rPr lang="ru-RU" sz="3200" b="1">
                <a:solidFill>
                  <a:srgbClr val="B04688"/>
                </a:solidFill>
                <a:latin typeface="Arial"/>
                <a:ea typeface="Arial"/>
                <a:cs typeface="Arial"/>
                <a:sym typeface="Arial"/>
              </a:rPr>
              <a:t>Сначала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04688"/>
              </a:buClr>
              <a:buSzPts val="3200"/>
              <a:buFont typeface="Arial"/>
              <a:buNone/>
            </a:pPr>
            <a:r>
              <a:rPr lang="ru-RU" sz="3200" b="1">
                <a:solidFill>
                  <a:srgbClr val="B04688"/>
                </a:solidFill>
                <a:latin typeface="Arial"/>
                <a:ea typeface="Arial"/>
                <a:cs typeface="Arial"/>
                <a:sym typeface="Arial"/>
              </a:rPr>
              <a:t>подтверждаем</a:t>
            </a:r>
            <a:endParaRPr/>
          </a:p>
        </p:txBody>
      </p:sp>
      <p:sp>
        <p:nvSpPr>
          <p:cNvPr id="344" name="Google Shape;344;g291537d2b55_0_297"/>
          <p:cNvSpPr txBox="1"/>
          <p:nvPr/>
        </p:nvSpPr>
        <p:spPr>
          <a:xfrm>
            <a:off x="614597" y="4535195"/>
            <a:ext cx="2845200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04688"/>
              </a:buClr>
              <a:buSzPts val="3600"/>
              <a:buFont typeface="Arial"/>
              <a:buNone/>
            </a:pPr>
            <a:r>
              <a:rPr lang="ru-RU" sz="3600" b="1">
                <a:solidFill>
                  <a:srgbClr val="B04688"/>
                </a:solidFill>
                <a:latin typeface="Arial"/>
                <a:ea typeface="Arial"/>
                <a:cs typeface="Arial"/>
                <a:sym typeface="Arial"/>
              </a:rPr>
              <a:t>Затем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04688"/>
              </a:buClr>
              <a:buSzPts val="3600"/>
              <a:buFont typeface="Arial"/>
              <a:buNone/>
            </a:pPr>
            <a:r>
              <a:rPr lang="ru-RU" sz="3600" b="1">
                <a:solidFill>
                  <a:srgbClr val="B04688"/>
                </a:solidFill>
                <a:latin typeface="Arial"/>
                <a:ea typeface="Arial"/>
                <a:cs typeface="Arial"/>
                <a:sym typeface="Arial"/>
              </a:rPr>
              <a:t>уточняем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91537d2b55_0_291"/>
          <p:cNvSpPr txBox="1"/>
          <p:nvPr/>
        </p:nvSpPr>
        <p:spPr>
          <a:xfrm>
            <a:off x="3218038" y="585034"/>
            <a:ext cx="8564100" cy="60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Сформулируйте целевую группу проекта максимально конкретно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Предварительно узнайте и укажите в заявке количество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представителей целевой группы на территории реализации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проекта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Укажите с каким количеством человек из этой целевой группы вы собираетесь работать в проекте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Опишите проблему емко и конкретно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Укажите основные причины этой проблемы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Изучите и опишите, как сама целевая группа пытается решить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проблему, либо, кто еще помогает целевой группе решить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проблему на территории, и почему этого недостаточно для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целевой группы 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Покажите, как результаты ваших предыдущих проектов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подтверждают наличие указанной проблемы у целевой группы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 вкладываются в обоснование необходимости реализации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данного проекта</a:t>
            </a:r>
            <a:endParaRPr/>
          </a:p>
        </p:txBody>
      </p:sp>
      <p:sp>
        <p:nvSpPr>
          <p:cNvPr id="350" name="Google Shape;350;g291537d2b55_0_291"/>
          <p:cNvSpPr txBox="1"/>
          <p:nvPr/>
        </p:nvSpPr>
        <p:spPr>
          <a:xfrm>
            <a:off x="304648" y="1101986"/>
            <a:ext cx="3338100" cy="4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B04688"/>
                </a:solidFill>
                <a:latin typeface="Arial"/>
                <a:ea typeface="Arial"/>
                <a:cs typeface="Arial"/>
                <a:sym typeface="Arial"/>
              </a:rPr>
              <a:t>Описание проблемы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целевой группы,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обоснование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социальной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значимости проекта</a:t>
            </a:r>
            <a:endParaRPr/>
          </a:p>
        </p:txBody>
      </p:sp>
      <p:cxnSp>
        <p:nvCxnSpPr>
          <p:cNvPr id="351" name="Google Shape;351;g291537d2b55_0_291"/>
          <p:cNvCxnSpPr/>
          <p:nvPr/>
        </p:nvCxnSpPr>
        <p:spPr>
          <a:xfrm>
            <a:off x="3132944" y="585034"/>
            <a:ext cx="0" cy="6093900"/>
          </a:xfrm>
          <a:prstGeom prst="straightConnector1">
            <a:avLst/>
          </a:prstGeom>
          <a:noFill/>
          <a:ln w="412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91537d2b55_0_275"/>
          <p:cNvSpPr txBox="1">
            <a:spLocks noGrp="1"/>
          </p:cNvSpPr>
          <p:nvPr>
            <p:ph type="title"/>
          </p:nvPr>
        </p:nvSpPr>
        <p:spPr>
          <a:xfrm>
            <a:off x="282146" y="2113470"/>
            <a:ext cx="11627700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04688"/>
              </a:buClr>
              <a:buSzPts val="8000"/>
              <a:buFont typeface="Arial"/>
              <a:buNone/>
            </a:pPr>
            <a:r>
              <a:rPr lang="ru-RU" sz="8000">
                <a:solidFill>
                  <a:srgbClr val="B04688"/>
                </a:solidFill>
              </a:rPr>
              <a:t>Типичные ошибки</a:t>
            </a:r>
            <a:br>
              <a:rPr lang="ru-RU" sz="8000"/>
            </a:br>
            <a:r>
              <a:rPr lang="ru-RU" sz="8000"/>
              <a:t>в опросах и интервью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91537d2b55_0_279"/>
          <p:cNvSpPr txBox="1">
            <a:spLocks noGrp="1"/>
          </p:cNvSpPr>
          <p:nvPr>
            <p:ph type="title"/>
          </p:nvPr>
        </p:nvSpPr>
        <p:spPr>
          <a:xfrm>
            <a:off x="282146" y="791070"/>
            <a:ext cx="11627700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04688"/>
              </a:buClr>
              <a:buSzPts val="8000"/>
              <a:buFont typeface="Arial"/>
              <a:buNone/>
            </a:pPr>
            <a:r>
              <a:rPr lang="ru-RU" sz="8000">
                <a:solidFill>
                  <a:srgbClr val="B04688"/>
                </a:solidFill>
              </a:rPr>
              <a:t>Ошибка №1</a:t>
            </a:r>
            <a:br>
              <a:rPr lang="ru-RU" sz="8000"/>
            </a:br>
            <a:r>
              <a:rPr lang="ru-RU" sz="6600"/>
              <a:t>«Продавать» свой проект </a:t>
            </a:r>
            <a:endParaRPr sz="8000"/>
          </a:p>
        </p:txBody>
      </p:sp>
      <p:sp>
        <p:nvSpPr>
          <p:cNvPr id="362" name="Google Shape;362;g291537d2b55_0_279"/>
          <p:cNvSpPr txBox="1"/>
          <p:nvPr/>
        </p:nvSpPr>
        <p:spPr>
          <a:xfrm>
            <a:off x="1588925" y="3608400"/>
            <a:ext cx="9051900" cy="18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/>
              <a:t>В самих опросах для потенциальной целевой аудитории проекта предлагать идею проекта, тем самым подводить статистику к нужному результату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/>
              <a:t>Пример: 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/>
              <a:t>Вы поддерживаете идею кружка для детей по самообороне в с. Смаглеевка чтобы они не сидели в гаджетах?</a:t>
            </a:r>
            <a:endParaRPr sz="19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91537d2b55_0_283"/>
          <p:cNvSpPr txBox="1">
            <a:spLocks noGrp="1"/>
          </p:cNvSpPr>
          <p:nvPr>
            <p:ph type="title"/>
          </p:nvPr>
        </p:nvSpPr>
        <p:spPr>
          <a:xfrm>
            <a:off x="220621" y="555295"/>
            <a:ext cx="11627700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04688"/>
              </a:buClr>
              <a:buSzPts val="8000"/>
              <a:buFont typeface="Arial"/>
              <a:buNone/>
            </a:pPr>
            <a:r>
              <a:rPr lang="ru-RU" sz="8000">
                <a:solidFill>
                  <a:srgbClr val="B04688"/>
                </a:solidFill>
              </a:rPr>
              <a:t>Ошибка №2</a:t>
            </a:r>
            <a:br>
              <a:rPr lang="ru-RU" sz="8000"/>
            </a:br>
            <a:r>
              <a:rPr lang="ru-RU" sz="5400"/>
              <a:t>Спрашивать закрытые вопросы</a:t>
            </a:r>
            <a:br>
              <a:rPr lang="ru-RU" sz="5400"/>
            </a:br>
            <a:r>
              <a:rPr lang="ru-RU" sz="5400"/>
              <a:t>в глубинном интервью</a:t>
            </a:r>
            <a:endParaRPr sz="8000"/>
          </a:p>
        </p:txBody>
      </p:sp>
      <p:sp>
        <p:nvSpPr>
          <p:cNvPr id="368" name="Google Shape;368;g291537d2b55_0_283"/>
          <p:cNvSpPr txBox="1"/>
          <p:nvPr/>
        </p:nvSpPr>
        <p:spPr>
          <a:xfrm>
            <a:off x="2849800" y="3485375"/>
            <a:ext cx="6796800" cy="20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200">
                <a:solidFill>
                  <a:schemeClr val="dk1"/>
                </a:solidFill>
              </a:rPr>
              <a:t>Закрытые вопросы: 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-"/>
            </a:pPr>
            <a:r>
              <a:rPr lang="ru-RU" sz="2200">
                <a:solidFill>
                  <a:schemeClr val="dk1"/>
                </a:solidFill>
              </a:rPr>
              <a:t>ориентированы на проверку фактического знания 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-"/>
            </a:pPr>
            <a:r>
              <a:rPr lang="ru-RU" sz="2200">
                <a:solidFill>
                  <a:schemeClr val="dk1"/>
                </a:solidFill>
              </a:rPr>
              <a:t>направляют мысль спрашиваемого 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-"/>
            </a:pPr>
            <a:r>
              <a:rPr lang="ru-RU" sz="2200">
                <a:solidFill>
                  <a:schemeClr val="dk1"/>
                </a:solidFill>
              </a:rPr>
              <a:t>предполагают однозначный ответ </a:t>
            </a: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200">
                <a:solidFill>
                  <a:schemeClr val="dk1"/>
                </a:solidFill>
              </a:rPr>
              <a:t>Примеры закрытых вопросов: 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-"/>
            </a:pPr>
            <a:r>
              <a:rPr lang="ru-RU" sz="2200">
                <a:solidFill>
                  <a:schemeClr val="dk1"/>
                </a:solidFill>
              </a:rPr>
              <a:t>Футбол - это хороший спорт для детей? </a:t>
            </a:r>
            <a:endParaRPr sz="2200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ru-RU" sz="2200">
                <a:solidFill>
                  <a:schemeClr val="dk1"/>
                </a:solidFill>
              </a:rPr>
              <a:t>красный - цвет этого сезона</a:t>
            </a:r>
            <a:r>
              <a:rPr lang="ru-RU" sz="1800">
                <a:solidFill>
                  <a:schemeClr val="dk1"/>
                </a:solidFill>
              </a:rPr>
              <a:t>?</a:t>
            </a:r>
            <a:endParaRPr sz="21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91537d2b55_0_287"/>
          <p:cNvSpPr txBox="1">
            <a:spLocks noGrp="1"/>
          </p:cNvSpPr>
          <p:nvPr>
            <p:ph type="title"/>
          </p:nvPr>
        </p:nvSpPr>
        <p:spPr>
          <a:xfrm>
            <a:off x="282146" y="821820"/>
            <a:ext cx="11627700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04688"/>
              </a:buClr>
              <a:buSzPts val="8000"/>
              <a:buFont typeface="Arial"/>
              <a:buNone/>
            </a:pPr>
            <a:r>
              <a:rPr lang="ru-RU" sz="8000">
                <a:solidFill>
                  <a:srgbClr val="B04688"/>
                </a:solidFill>
              </a:rPr>
              <a:t>Ошибка №3</a:t>
            </a:r>
            <a:br>
              <a:rPr lang="ru-RU" sz="8000"/>
            </a:br>
            <a:r>
              <a:rPr lang="ru-RU" sz="5400">
                <a:solidFill>
                  <a:srgbClr val="413D3E"/>
                </a:solidFill>
              </a:rPr>
              <a:t>Спрашивать про гипотетическое будущее</a:t>
            </a:r>
            <a:endParaRPr sz="8000"/>
          </a:p>
        </p:txBody>
      </p:sp>
      <p:sp>
        <p:nvSpPr>
          <p:cNvPr id="374" name="Google Shape;374;g291537d2b55_0_287"/>
          <p:cNvSpPr txBox="1"/>
          <p:nvPr/>
        </p:nvSpPr>
        <p:spPr>
          <a:xfrm>
            <a:off x="1301900" y="3956925"/>
            <a:ext cx="9861600" cy="15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>
                <a:solidFill>
                  <a:schemeClr val="dk1"/>
                </a:solidFill>
              </a:rPr>
              <a:t> </a:t>
            </a:r>
            <a:r>
              <a:rPr lang="ru-RU" sz="2300">
                <a:solidFill>
                  <a:schemeClr val="dk1"/>
                </a:solidFill>
              </a:rPr>
              <a:t>В данном случае мы описываем предполагаемую ситуацию, которая может случиться в </a:t>
            </a:r>
            <a:r>
              <a:rPr lang="ru-RU" sz="2300" b="1">
                <a:solidFill>
                  <a:schemeClr val="dk1"/>
                </a:solidFill>
              </a:rPr>
              <a:t>будущем</a:t>
            </a:r>
            <a:r>
              <a:rPr lang="ru-RU" sz="2300">
                <a:solidFill>
                  <a:schemeClr val="dk1"/>
                </a:solidFill>
              </a:rPr>
              <a:t>, но этот факт не является истинным или доказуемым.  </a:t>
            </a:r>
            <a:endParaRPr sz="2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300">
                <a:solidFill>
                  <a:schemeClr val="dk1"/>
                </a:solidFill>
              </a:rPr>
              <a:t>Пример: </a:t>
            </a:r>
            <a:endParaRPr sz="2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300">
                <a:solidFill>
                  <a:schemeClr val="dk1"/>
                </a:solidFill>
              </a:rPr>
              <a:t>Если бы у нас был коворкинг для молодежи в библиотеки мы бы получили начитанных детей</a:t>
            </a:r>
            <a:endParaRPr sz="23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"/>
          <p:cNvSpPr txBox="1">
            <a:spLocks noGrp="1"/>
          </p:cNvSpPr>
          <p:nvPr>
            <p:ph type="title"/>
          </p:nvPr>
        </p:nvSpPr>
        <p:spPr>
          <a:xfrm>
            <a:off x="282146" y="306343"/>
            <a:ext cx="11627707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ru-RU" sz="6600">
                <a:latin typeface="Arial"/>
                <a:ea typeface="Arial"/>
                <a:cs typeface="Arial"/>
                <a:sym typeface="Arial"/>
              </a:rPr>
              <a:t>Выбор направления</a:t>
            </a:r>
            <a:endParaRPr sz="400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5"/>
          <p:cNvSpPr txBox="1"/>
          <p:nvPr/>
        </p:nvSpPr>
        <p:spPr>
          <a:xfrm>
            <a:off x="374820" y="1455075"/>
            <a:ext cx="101981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Направление: 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Социальное обслуживание, социальная поддержка и защита граждан </a:t>
            </a:r>
            <a:endParaRPr/>
          </a:p>
        </p:txBody>
      </p:sp>
      <p:sp>
        <p:nvSpPr>
          <p:cNvPr id="76" name="Google Shape;76;p5"/>
          <p:cNvSpPr txBox="1"/>
          <p:nvPr/>
        </p:nvSpPr>
        <p:spPr>
          <a:xfrm>
            <a:off x="374819" y="1963488"/>
            <a:ext cx="11535000" cy="48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Примерная тематика направления: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Социальная поддержка и защита людей, оказавшихся в трудной жизненной ситуации, в том числе реабилитация, социальная и трудовая интеграция лиц без определенного места жительства;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Социальная поддержка людей с ограниченными возможностями здоровья, в том числе их реабилитация с использованием современных технологий, обеспечение доступа к услугам организаций, осуществляющих деятельность в социальной сфере, туристическим услугам</a:t>
            </a:r>
            <a:r>
              <a:rPr lang="ru-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Повышение качества жизни людей старшего поколения и людей с ограниченными возможностями здоровья, в том числе создание условий для повышения доступности для таких людей объектов и услуг;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Социализация людей старшего поколения, людей с ограниченными возможностями здоровья, представителей социально уязвимых групп населения через различные формы социальной активности</a:t>
            </a:r>
            <a:r>
              <a:rPr lang="ru-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Помощь пострадавшим в результате стихийных бедствий, экологических, техногенных или иных катастроф;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Внедрение современных технологий социального обслуживания на дому, в полустационарной и стационарной формах</a:t>
            </a:r>
            <a:r>
              <a:rPr lang="ru-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Деятельность, направленная на приобретение людьми старшего поколения, людьми с ограниченными возможностями здоровья навыков, соответствующих современному уровню технологического развития и социальным изменениям;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Повышение общественной активности ветеранов путем вовлечения их в социально значимую деятельность, в том числе в сфере патриотического воспитания молодежи, трудового наставничества</a:t>
            </a:r>
            <a:r>
              <a:rPr lang="ru-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Содействие трудоустройству людей, оказавшихся в трудной жизненной ситуации, людей с ограниченными возможностями здоровья, представителей социально уязвимых слоев населения;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Содействие вовлечению молодых людей с ограниченными возможностями здоровья в сферу интеллектуальной трудовой деятельности</a:t>
            </a:r>
            <a:r>
              <a:rPr lang="ru-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Содействие развитию гибких и эффективных форм привлечения людей старшего поколения, людей с ограниченными возможностями здоровья к трудовой деятельности;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Информационная, консультационная, методическая, образовательная поддержка социально ориентированных некоммерческих организаций, предоставляющих услуги в социальной сфере, по вопросам, связанным с оказанием таких услуг</a:t>
            </a:r>
            <a:r>
              <a:rPr lang="ru-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Апробация и внедрение инноваций при предоставлении услуг в социальной сфере, содействие такой деятельности;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sz="1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Развитие независимой системы оценки качества работы организаций (в том числе государственных и муниципальных учреждений), предоставляющих услуги в социальной сфере</a:t>
            </a:r>
            <a:r>
              <a:rPr lang="ru-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91537d2b55_0_60"/>
          <p:cNvSpPr txBox="1"/>
          <p:nvPr/>
        </p:nvSpPr>
        <p:spPr>
          <a:xfrm>
            <a:off x="420124" y="1795925"/>
            <a:ext cx="11163600" cy="20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93225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chemeClr val="dk1"/>
                </a:solidFill>
                <a:highlight>
                  <a:srgbClr val="FFFFFF"/>
                </a:highlight>
              </a:rPr>
              <a:t>В поле “Цель проекта” </a:t>
            </a:r>
            <a:r>
              <a:rPr lang="ru-RU" sz="1500" b="1">
                <a:solidFill>
                  <a:schemeClr val="dk1"/>
                </a:solidFill>
              </a:rPr>
              <a:t>требуется написать цель вашего проекта. </a:t>
            </a:r>
            <a:r>
              <a:rPr lang="ru-RU" sz="1500">
                <a:solidFill>
                  <a:schemeClr val="dk1"/>
                </a:solidFill>
              </a:rPr>
              <a:t>Цель – конечный результат, «что вы получите по окончанию проекта»</a:t>
            </a:r>
            <a:endParaRPr sz="15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chemeClr val="dk1"/>
                </a:solidFill>
                <a:highlight>
                  <a:srgbClr val="FFFFFF"/>
                </a:highlight>
              </a:rPr>
              <a:t>Цель проекта — </a:t>
            </a:r>
            <a:r>
              <a:rPr lang="ru-RU" sz="1500" b="1">
                <a:solidFill>
                  <a:schemeClr val="dk1"/>
                </a:solidFill>
                <a:highlight>
                  <a:srgbClr val="FFFFFF"/>
                </a:highlight>
              </a:rPr>
              <a:t>желаемый результат, которого нужно достичь в работе</a:t>
            </a:r>
            <a:r>
              <a:rPr lang="ru-RU" sz="1500">
                <a:solidFill>
                  <a:schemeClr val="dk1"/>
                </a:solidFill>
                <a:highlight>
                  <a:srgbClr val="FFFFFF"/>
                </a:highlight>
              </a:rPr>
              <a:t>. Чтобы мотивировать команду добиваться эффективных показателей, нужно ставить максимально конкретные цели.</a:t>
            </a:r>
            <a:endParaRPr sz="1700" b="1">
              <a:solidFill>
                <a:schemeClr val="dk1"/>
              </a:solidFill>
            </a:endParaRPr>
          </a:p>
          <a:p>
            <a:pPr marL="0" marR="93225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15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sp>
        <p:nvSpPr>
          <p:cNvPr id="380" name="Google Shape;380;g291537d2b55_0_60"/>
          <p:cNvSpPr txBox="1"/>
          <p:nvPr/>
        </p:nvSpPr>
        <p:spPr>
          <a:xfrm>
            <a:off x="420130" y="329371"/>
            <a:ext cx="5589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Заполнение заявки</a:t>
            </a:r>
            <a:endParaRPr/>
          </a:p>
        </p:txBody>
      </p:sp>
      <p:sp>
        <p:nvSpPr>
          <p:cNvPr id="381" name="Google Shape;381;g291537d2b55_0_60"/>
          <p:cNvSpPr txBox="1"/>
          <p:nvPr/>
        </p:nvSpPr>
        <p:spPr>
          <a:xfrm>
            <a:off x="420128" y="1216544"/>
            <a:ext cx="5317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0000" marR="93225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2000">
                <a:solidFill>
                  <a:schemeClr val="dk1"/>
                </a:solidFill>
              </a:rPr>
              <a:t>Заполнение подраздела</a:t>
            </a:r>
            <a:r>
              <a:rPr lang="ru-RU" sz="2000" b="1">
                <a:solidFill>
                  <a:schemeClr val="dk1"/>
                </a:solidFill>
              </a:rPr>
              <a:t> “О проекте”</a:t>
            </a:r>
            <a:endParaRPr sz="2200"/>
          </a:p>
        </p:txBody>
      </p:sp>
      <p:pic>
        <p:nvPicPr>
          <p:cNvPr id="382" name="Google Shape;382;g291537d2b55_0_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125" y="3812225"/>
            <a:ext cx="11032850" cy="1301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91537d2b55_0_68"/>
          <p:cNvSpPr txBox="1"/>
          <p:nvPr/>
        </p:nvSpPr>
        <p:spPr>
          <a:xfrm>
            <a:off x="420124" y="1795925"/>
            <a:ext cx="11163600" cy="3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000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900">
                <a:solidFill>
                  <a:schemeClr val="dk1"/>
                </a:solidFill>
                <a:highlight>
                  <a:srgbClr val="FFFFFF"/>
                </a:highlight>
              </a:rPr>
              <a:t>Для формирования цели проекта воспользуйтесь методикой SMART.</a:t>
            </a:r>
            <a:endParaRPr sz="1900">
              <a:solidFill>
                <a:schemeClr val="dk1"/>
              </a:solidFill>
            </a:endParaRPr>
          </a:p>
          <a:p>
            <a:pPr marL="36000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900" u="sng">
                <a:solidFill>
                  <a:schemeClr val="dk1"/>
                </a:solidFill>
              </a:rPr>
              <a:t>Плохой пример цели:</a:t>
            </a:r>
            <a:endParaRPr sz="1900" u="sng">
              <a:solidFill>
                <a:schemeClr val="dk1"/>
              </a:solidFill>
            </a:endParaRPr>
          </a:p>
          <a:p>
            <a:pPr marL="36000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900">
                <a:solidFill>
                  <a:schemeClr val="dk1"/>
                </a:solidFill>
              </a:rPr>
              <a:t>Повышение уровня физической подготовки жителей путем установки спортивной площадки.</a:t>
            </a:r>
            <a:endParaRPr sz="1900">
              <a:solidFill>
                <a:schemeClr val="dk1"/>
              </a:solidFill>
            </a:endParaRPr>
          </a:p>
          <a:p>
            <a:pPr marL="36000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900" u="sng">
                <a:solidFill>
                  <a:schemeClr val="dk1"/>
                </a:solidFill>
              </a:rPr>
              <a:t>Хороший пример цели:</a:t>
            </a:r>
            <a:endParaRPr sz="1900" u="sng">
              <a:solidFill>
                <a:schemeClr val="dk1"/>
              </a:solidFill>
            </a:endParaRPr>
          </a:p>
          <a:p>
            <a:pPr marL="36000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900">
                <a:solidFill>
                  <a:schemeClr val="dk1"/>
                </a:solidFill>
              </a:rPr>
              <a:t>Повышение уровня физической подготовки жителей села … путем установки спортивной площадки и проведения спортивных мероприятий для 250 жителей до «месяца» 2023 года.</a:t>
            </a:r>
            <a:endParaRPr sz="2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marR="93225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15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sp>
        <p:nvSpPr>
          <p:cNvPr id="388" name="Google Shape;388;g291537d2b55_0_68"/>
          <p:cNvSpPr txBox="1"/>
          <p:nvPr/>
        </p:nvSpPr>
        <p:spPr>
          <a:xfrm>
            <a:off x="420130" y="329371"/>
            <a:ext cx="5589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Заполнение заявки</a:t>
            </a:r>
            <a:endParaRPr/>
          </a:p>
        </p:txBody>
      </p:sp>
      <p:sp>
        <p:nvSpPr>
          <p:cNvPr id="389" name="Google Shape;389;g291537d2b55_0_68"/>
          <p:cNvSpPr txBox="1"/>
          <p:nvPr/>
        </p:nvSpPr>
        <p:spPr>
          <a:xfrm>
            <a:off x="420128" y="1216544"/>
            <a:ext cx="5317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0000" marR="93225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2000">
                <a:solidFill>
                  <a:schemeClr val="dk1"/>
                </a:solidFill>
              </a:rPr>
              <a:t>Заполнение подраздела</a:t>
            </a:r>
            <a:r>
              <a:rPr lang="ru-RU" sz="2000" b="1">
                <a:solidFill>
                  <a:schemeClr val="dk1"/>
                </a:solidFill>
              </a:rPr>
              <a:t> “О проекте”</a:t>
            </a:r>
            <a:endParaRPr sz="22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291537d2b55_0_75"/>
          <p:cNvSpPr txBox="1"/>
          <p:nvPr/>
        </p:nvSpPr>
        <p:spPr>
          <a:xfrm>
            <a:off x="420124" y="1795925"/>
            <a:ext cx="11163600" cy="2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0000" marR="93225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chemeClr val="dk1"/>
                </a:solidFill>
                <a:highlight>
                  <a:srgbClr val="FFFFFF"/>
                </a:highlight>
              </a:rPr>
              <a:t>В поле “Задачи проекта” </a:t>
            </a:r>
            <a:r>
              <a:rPr lang="ru-RU" sz="1500" b="1">
                <a:solidFill>
                  <a:schemeClr val="dk1"/>
                </a:solidFill>
              </a:rPr>
              <a:t>требуется написать задачи вашего проекта. После того, как внесли задачи - нажмите “Enter” чтобы внести новую задачу. </a:t>
            </a:r>
            <a:br>
              <a:rPr lang="ru-RU" sz="1500" b="1">
                <a:solidFill>
                  <a:schemeClr val="dk1"/>
                </a:solidFill>
              </a:rPr>
            </a:br>
            <a:r>
              <a:rPr lang="ru-RU" sz="1500">
                <a:solidFill>
                  <a:schemeClr val="dk1"/>
                </a:solidFill>
              </a:rPr>
              <a:t>Задачи проекта — это то, чего вы планируете достигнуть по его окончании. К их числу можно отнести ожидаемые результаты и материалы или менее осязаемые цели, например повышение продуктивности или мотивации.</a:t>
            </a:r>
            <a:endParaRPr sz="1500">
              <a:solidFill>
                <a:schemeClr val="dk1"/>
              </a:solidFill>
            </a:endParaRPr>
          </a:p>
          <a:p>
            <a:pPr marL="360000" lvl="0" indent="0" algn="l" rtl="0">
              <a:lnSpc>
                <a:spcPct val="1375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chemeClr val="dk1"/>
                </a:solidFill>
              </a:rPr>
              <a:t>Задачи проекта должны быть достижимыми, ограниченными по времени и конкретными целями, достижение которых можно измерить, когда проект будет завершен</a:t>
            </a:r>
            <a:endParaRPr sz="2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marR="93225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15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sp>
        <p:nvSpPr>
          <p:cNvPr id="395" name="Google Shape;395;g291537d2b55_0_75"/>
          <p:cNvSpPr txBox="1"/>
          <p:nvPr/>
        </p:nvSpPr>
        <p:spPr>
          <a:xfrm>
            <a:off x="420130" y="329371"/>
            <a:ext cx="5589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Заполнение заявки</a:t>
            </a:r>
            <a:endParaRPr/>
          </a:p>
        </p:txBody>
      </p:sp>
      <p:sp>
        <p:nvSpPr>
          <p:cNvPr id="396" name="Google Shape;396;g291537d2b55_0_75"/>
          <p:cNvSpPr txBox="1"/>
          <p:nvPr/>
        </p:nvSpPr>
        <p:spPr>
          <a:xfrm>
            <a:off x="420128" y="1216544"/>
            <a:ext cx="5317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0000" marR="93225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2000">
                <a:solidFill>
                  <a:schemeClr val="dk1"/>
                </a:solidFill>
              </a:rPr>
              <a:t>Заполнение подраздела</a:t>
            </a:r>
            <a:r>
              <a:rPr lang="ru-RU" sz="2000" b="1">
                <a:solidFill>
                  <a:schemeClr val="dk1"/>
                </a:solidFill>
              </a:rPr>
              <a:t> “О проекте”</a:t>
            </a:r>
            <a:endParaRPr sz="2200"/>
          </a:p>
        </p:txBody>
      </p:sp>
      <p:pic>
        <p:nvPicPr>
          <p:cNvPr id="397" name="Google Shape;397;g291537d2b55_0_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475" y="4472825"/>
            <a:ext cx="10574224" cy="145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91537d2b55_0_83"/>
          <p:cNvSpPr txBox="1"/>
          <p:nvPr/>
        </p:nvSpPr>
        <p:spPr>
          <a:xfrm>
            <a:off x="420124" y="1795925"/>
            <a:ext cx="11163600" cy="47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0000" lvl="0" indent="0" algn="l" rtl="0">
              <a:lnSpc>
                <a:spcPct val="1375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ru-RU" sz="1900" u="sng">
                <a:solidFill>
                  <a:schemeClr val="dk1"/>
                </a:solidFill>
              </a:rPr>
              <a:t>Плохой пример задач:</a:t>
            </a:r>
            <a:endParaRPr sz="1900">
              <a:solidFill>
                <a:schemeClr val="dk1"/>
              </a:solidFill>
            </a:endParaRPr>
          </a:p>
          <a:p>
            <a:pPr marL="360000" lvl="0" indent="0" algn="l" rtl="0">
              <a:lnSpc>
                <a:spcPct val="1375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900">
                <a:solidFill>
                  <a:schemeClr val="dk1"/>
                </a:solidFill>
              </a:rPr>
              <a:t>очистить родник от мусора</a:t>
            </a:r>
            <a:endParaRPr sz="1900">
              <a:solidFill>
                <a:schemeClr val="dk1"/>
              </a:solidFill>
            </a:endParaRPr>
          </a:p>
          <a:p>
            <a:pPr marL="360000" lvl="0" indent="0" algn="l" rtl="0">
              <a:lnSpc>
                <a:spcPct val="1375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900" u="sng">
                <a:solidFill>
                  <a:schemeClr val="dk1"/>
                </a:solidFill>
              </a:rPr>
              <a:t>Хороший пример задач:</a:t>
            </a:r>
            <a:endParaRPr sz="1900" u="sng">
              <a:solidFill>
                <a:schemeClr val="dk1"/>
              </a:solidFill>
            </a:endParaRPr>
          </a:p>
          <a:p>
            <a:pPr marL="360000" lvl="0" indent="0" algn="l" rtl="0">
              <a:lnSpc>
                <a:spcPct val="1375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900">
                <a:solidFill>
                  <a:schemeClr val="dk1"/>
                </a:solidFill>
              </a:rPr>
              <a:t>1. Организовать подготовительные работы для реализации экологических мероприятий</a:t>
            </a:r>
            <a:endParaRPr sz="1900">
              <a:solidFill>
                <a:schemeClr val="dk1"/>
              </a:solidFill>
            </a:endParaRPr>
          </a:p>
          <a:p>
            <a:pPr marL="360000" lvl="0" indent="0" algn="l" rtl="0">
              <a:lnSpc>
                <a:spcPct val="1375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900">
                <a:solidFill>
                  <a:schemeClr val="dk1"/>
                </a:solidFill>
              </a:rPr>
              <a:t>2.  Организовать информирование ЦА о возможности участия в экологических мероприятиях</a:t>
            </a:r>
            <a:endParaRPr sz="1900">
              <a:solidFill>
                <a:schemeClr val="dk1"/>
              </a:solidFill>
            </a:endParaRPr>
          </a:p>
          <a:p>
            <a:pPr marL="360000" lvl="0" indent="0" algn="l" rtl="0">
              <a:lnSpc>
                <a:spcPct val="1375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900">
                <a:solidFill>
                  <a:schemeClr val="dk1"/>
                </a:solidFill>
              </a:rPr>
              <a:t>3. Произвести очистку территорий посредством проведения экологического субботника</a:t>
            </a:r>
            <a:endParaRPr sz="1900">
              <a:solidFill>
                <a:schemeClr val="dk1"/>
              </a:solidFill>
            </a:endParaRPr>
          </a:p>
          <a:p>
            <a:pPr marL="360000" lvl="0" indent="0" algn="l" rtl="0">
              <a:lnSpc>
                <a:spcPct val="1375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900">
                <a:solidFill>
                  <a:schemeClr val="dk1"/>
                </a:solidFill>
              </a:rPr>
              <a:t>4. Организовать мероприятия по поддержке чистоты на убранной территории</a:t>
            </a:r>
            <a:endParaRPr sz="1900">
              <a:solidFill>
                <a:schemeClr val="dk1"/>
              </a:solidFill>
            </a:endParaRPr>
          </a:p>
          <a:p>
            <a:pPr marL="360000" lvl="0" indent="0" algn="l" rtl="0">
              <a:lnSpc>
                <a:spcPct val="1375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900">
                <a:solidFill>
                  <a:schemeClr val="dk1"/>
                </a:solidFill>
              </a:rPr>
              <a:t>Рекомендуется прописывать не менее 3 задач но не более 5 </a:t>
            </a:r>
            <a:endParaRPr sz="1900">
              <a:solidFill>
                <a:schemeClr val="dk1"/>
              </a:solidFill>
            </a:endParaRPr>
          </a:p>
          <a:p>
            <a:pPr marL="0" marR="93225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15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sp>
        <p:nvSpPr>
          <p:cNvPr id="403" name="Google Shape;403;g291537d2b55_0_83"/>
          <p:cNvSpPr txBox="1"/>
          <p:nvPr/>
        </p:nvSpPr>
        <p:spPr>
          <a:xfrm>
            <a:off x="420130" y="329371"/>
            <a:ext cx="5589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Заполнение заявки</a:t>
            </a:r>
            <a:endParaRPr/>
          </a:p>
        </p:txBody>
      </p:sp>
      <p:sp>
        <p:nvSpPr>
          <p:cNvPr id="404" name="Google Shape;404;g291537d2b55_0_83"/>
          <p:cNvSpPr txBox="1"/>
          <p:nvPr/>
        </p:nvSpPr>
        <p:spPr>
          <a:xfrm>
            <a:off x="420128" y="1216544"/>
            <a:ext cx="5317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0000" marR="93225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2000">
                <a:solidFill>
                  <a:schemeClr val="dk1"/>
                </a:solidFill>
              </a:rPr>
              <a:t>Заполнение подраздела</a:t>
            </a:r>
            <a:r>
              <a:rPr lang="ru-RU" sz="2000" b="1">
                <a:solidFill>
                  <a:schemeClr val="dk1"/>
                </a:solidFill>
              </a:rPr>
              <a:t> “О проекте”</a:t>
            </a:r>
            <a:endParaRPr sz="220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291537d2b55_0_90"/>
          <p:cNvSpPr txBox="1"/>
          <p:nvPr/>
        </p:nvSpPr>
        <p:spPr>
          <a:xfrm>
            <a:off x="420125" y="1795925"/>
            <a:ext cx="5589300" cy="45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1950" marR="93225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highlight>
                  <a:srgbClr val="FFFFFF"/>
                </a:highlight>
              </a:rPr>
              <a:t>В поле “Краткое описание проекта (деятельности в рамках проекта)” </a:t>
            </a:r>
            <a:r>
              <a:rPr lang="ru-RU" sz="1200" b="1">
                <a:solidFill>
                  <a:schemeClr val="dk1"/>
                </a:solidFill>
              </a:rPr>
              <a:t>требуется написать ту деятельность, которая будет в вашем проекте. Рекомендуется </a:t>
            </a:r>
            <a:r>
              <a:rPr lang="ru-RU" sz="1200">
                <a:solidFill>
                  <a:schemeClr val="dk1"/>
                </a:solidFill>
              </a:rPr>
              <a:t>составить краткую текстовую презентацию проекта, содержащую:</a:t>
            </a:r>
            <a:endParaRPr sz="1200">
              <a:solidFill>
                <a:schemeClr val="dk1"/>
              </a:solidFill>
            </a:endParaRPr>
          </a:p>
          <a:p>
            <a:pPr marL="361950" marR="84455" lvl="0" indent="-76200" algn="l" rtl="0">
              <a:lnSpc>
                <a:spcPct val="150000"/>
              </a:lnSpc>
              <a:spcBef>
                <a:spcPts val="68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arenR"/>
            </a:pPr>
            <a:r>
              <a:rPr lang="ru-RU" sz="1200">
                <a:solidFill>
                  <a:schemeClr val="dk1"/>
                </a:solidFill>
              </a:rPr>
              <a:t>описание	основной	идеи	проекта	и	конкретных	действий	по	его	реализации (без обоснования актуальности и значимости);</a:t>
            </a:r>
            <a:endParaRPr sz="1100">
              <a:solidFill>
                <a:schemeClr val="dk1"/>
              </a:solidFill>
            </a:endParaRPr>
          </a:p>
          <a:p>
            <a:pPr marL="361950" marR="81915" lvl="0" indent="-76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arenR"/>
            </a:pPr>
            <a:r>
              <a:rPr lang="ru-RU" sz="1200">
                <a:solidFill>
                  <a:schemeClr val="dk1"/>
                </a:solidFill>
              </a:rPr>
              <a:t>сведения о выборе целевой группы, опираясь на тот опыт, который есть у организации и команды;</a:t>
            </a:r>
            <a:endParaRPr sz="1100">
              <a:solidFill>
                <a:schemeClr val="dk1"/>
              </a:solidFill>
            </a:endParaRPr>
          </a:p>
          <a:p>
            <a:pPr marL="36195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arenR"/>
            </a:pPr>
            <a:r>
              <a:rPr lang="ru-RU" sz="1200">
                <a:solidFill>
                  <a:schemeClr val="dk1"/>
                </a:solidFill>
              </a:rPr>
              <a:t>наиболее значимые ожидаемые результаты.</a:t>
            </a:r>
            <a:endParaRPr sz="1100">
              <a:solidFill>
                <a:schemeClr val="dk1"/>
              </a:solidFill>
            </a:endParaRPr>
          </a:p>
          <a:p>
            <a:pPr marL="361950" marR="78740" lvl="0" indent="0" algn="just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chemeClr val="dk1"/>
                </a:solidFill>
              </a:rPr>
              <a:t>Это одно из самых важных полей заявки, поскольку члены высших коллегиальных органов (Конкурсной комиссии, Наблюдательного совета), как правило, используют именно это поле, чтобы понять идею проекта и составить о нем общее представление для дальнейшего рассмотрения.</a:t>
            </a:r>
            <a:endParaRPr sz="1900" u="sng">
              <a:solidFill>
                <a:schemeClr val="dk1"/>
              </a:solidFill>
            </a:endParaRPr>
          </a:p>
          <a:p>
            <a:pPr marL="0" marR="93225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5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sp>
        <p:nvSpPr>
          <p:cNvPr id="410" name="Google Shape;410;g291537d2b55_0_90"/>
          <p:cNvSpPr txBox="1"/>
          <p:nvPr/>
        </p:nvSpPr>
        <p:spPr>
          <a:xfrm>
            <a:off x="420130" y="329371"/>
            <a:ext cx="5589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Заполнение заявки</a:t>
            </a:r>
            <a:endParaRPr/>
          </a:p>
        </p:txBody>
      </p:sp>
      <p:sp>
        <p:nvSpPr>
          <p:cNvPr id="411" name="Google Shape;411;g291537d2b55_0_90"/>
          <p:cNvSpPr txBox="1"/>
          <p:nvPr/>
        </p:nvSpPr>
        <p:spPr>
          <a:xfrm>
            <a:off x="420128" y="1216544"/>
            <a:ext cx="5317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0000" marR="93225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2000">
                <a:solidFill>
                  <a:schemeClr val="dk1"/>
                </a:solidFill>
              </a:rPr>
              <a:t>Заполнение подраздела</a:t>
            </a:r>
            <a:r>
              <a:rPr lang="ru-RU" sz="2000" b="1">
                <a:solidFill>
                  <a:schemeClr val="dk1"/>
                </a:solidFill>
              </a:rPr>
              <a:t> “О проекте”</a:t>
            </a:r>
            <a:endParaRPr sz="2200"/>
          </a:p>
        </p:txBody>
      </p:sp>
      <p:pic>
        <p:nvPicPr>
          <p:cNvPr id="412" name="Google Shape;412;g291537d2b55_0_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0325" y="2151375"/>
            <a:ext cx="5877775" cy="2833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291537d2b55_0_98"/>
          <p:cNvSpPr txBox="1"/>
          <p:nvPr/>
        </p:nvSpPr>
        <p:spPr>
          <a:xfrm>
            <a:off x="420125" y="1795925"/>
            <a:ext cx="115635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1950" marR="93225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highlight>
                  <a:srgbClr val="FFFFFF"/>
                </a:highlight>
              </a:rPr>
              <a:t>В поле “Технология вовлечения участников в реализацию проекта” </a:t>
            </a:r>
            <a:r>
              <a:rPr lang="ru-RU" sz="1600" b="1">
                <a:solidFill>
                  <a:schemeClr val="dk1"/>
                </a:solidFill>
              </a:rPr>
              <a:t>требуется написать </a:t>
            </a:r>
            <a:r>
              <a:rPr lang="ru-RU" sz="1600">
                <a:solidFill>
                  <a:schemeClr val="dk1"/>
                </a:solidFill>
                <a:highlight>
                  <a:srgbClr val="FFFFFF"/>
                </a:highlight>
              </a:rPr>
              <a:t>четкий и понятный механизм вовлечения участников проекта (ответить на вопрос: “как мы привлечем людей в проект” (</a:t>
            </a:r>
            <a:r>
              <a:rPr lang="ru-RU" sz="1600" u="sng">
                <a:solidFill>
                  <a:schemeClr val="dk1"/>
                </a:solidFill>
                <a:highlight>
                  <a:srgbClr val="FFFFFF"/>
                </a:highlight>
              </a:rPr>
              <a:t>не путать с информационным освещением проекта</a:t>
            </a:r>
            <a:r>
              <a:rPr lang="ru-RU" sz="1600">
                <a:solidFill>
                  <a:schemeClr val="dk1"/>
                </a:solidFill>
                <a:highlight>
                  <a:srgbClr val="FFFFFF"/>
                </a:highlight>
              </a:rPr>
              <a:t>), ресурсы вовлечения, соответствующие масштабу проекта, инструментарий вовлечения участников проекта, отдельные мероприятия в соответствии с описанием проекта и его календарным планом.</a:t>
            </a:r>
            <a:endParaRPr sz="15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sp>
        <p:nvSpPr>
          <p:cNvPr id="418" name="Google Shape;418;g291537d2b55_0_98"/>
          <p:cNvSpPr txBox="1"/>
          <p:nvPr/>
        </p:nvSpPr>
        <p:spPr>
          <a:xfrm>
            <a:off x="420130" y="329371"/>
            <a:ext cx="5589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Заполнение заявки</a:t>
            </a:r>
            <a:endParaRPr/>
          </a:p>
        </p:txBody>
      </p:sp>
      <p:sp>
        <p:nvSpPr>
          <p:cNvPr id="419" name="Google Shape;419;g291537d2b55_0_98"/>
          <p:cNvSpPr txBox="1"/>
          <p:nvPr/>
        </p:nvSpPr>
        <p:spPr>
          <a:xfrm>
            <a:off x="420128" y="1216544"/>
            <a:ext cx="5317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0000" marR="93225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2000">
                <a:solidFill>
                  <a:schemeClr val="dk1"/>
                </a:solidFill>
              </a:rPr>
              <a:t>Заполнение подраздела</a:t>
            </a:r>
            <a:r>
              <a:rPr lang="ru-RU" sz="2000" b="1">
                <a:solidFill>
                  <a:schemeClr val="dk1"/>
                </a:solidFill>
              </a:rPr>
              <a:t> “О проекте”</a:t>
            </a:r>
            <a:endParaRPr sz="2200"/>
          </a:p>
        </p:txBody>
      </p:sp>
      <p:pic>
        <p:nvPicPr>
          <p:cNvPr id="420" name="Google Shape;420;g291537d2b55_0_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5500" y="3612125"/>
            <a:ext cx="8213239" cy="305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91537d2b55_0_107"/>
          <p:cNvSpPr txBox="1"/>
          <p:nvPr/>
        </p:nvSpPr>
        <p:spPr>
          <a:xfrm>
            <a:off x="420125" y="1795925"/>
            <a:ext cx="11563500" cy="12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1950" marR="93225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highlight>
                  <a:srgbClr val="FFFFFF"/>
                </a:highlight>
              </a:rPr>
              <a:t>В поле “Целевые аудитории проекта” и “Дата окончания реализации проекта” </a:t>
            </a:r>
            <a:r>
              <a:rPr lang="ru-RU" b="1">
                <a:solidFill>
                  <a:schemeClr val="dk1"/>
                </a:solidFill>
              </a:rPr>
              <a:t>требуется написать планируемые целевые группы проекта. </a:t>
            </a:r>
            <a:r>
              <a:rPr lang="ru-RU">
                <a:solidFill>
                  <a:srgbClr val="282828"/>
                </a:solidFill>
                <a:highlight>
                  <a:srgbClr val="FFFFFF"/>
                </a:highlight>
              </a:rPr>
              <a:t>Как правило, основная целевая группа в проекте одна. Она может включать в себя людей разных полов, возрастов и социальных категорий, но их всех должна объединять одна общая проблема. Для описания целевой группы проекта используйте собственную формулировку. Опишите с помощью нее то общее, что объединяет разные категории людей.</a:t>
            </a:r>
            <a:endParaRPr sz="20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sp>
        <p:nvSpPr>
          <p:cNvPr id="426" name="Google Shape;426;g291537d2b55_0_107"/>
          <p:cNvSpPr txBox="1"/>
          <p:nvPr/>
        </p:nvSpPr>
        <p:spPr>
          <a:xfrm>
            <a:off x="420130" y="329371"/>
            <a:ext cx="5589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Заполнение заявки</a:t>
            </a:r>
            <a:endParaRPr/>
          </a:p>
        </p:txBody>
      </p:sp>
      <p:sp>
        <p:nvSpPr>
          <p:cNvPr id="427" name="Google Shape;427;g291537d2b55_0_107"/>
          <p:cNvSpPr txBox="1"/>
          <p:nvPr/>
        </p:nvSpPr>
        <p:spPr>
          <a:xfrm>
            <a:off x="420128" y="1216544"/>
            <a:ext cx="5317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0000" marR="93225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2000">
                <a:solidFill>
                  <a:schemeClr val="dk1"/>
                </a:solidFill>
              </a:rPr>
              <a:t>Заполнение подраздела</a:t>
            </a:r>
            <a:r>
              <a:rPr lang="ru-RU" sz="2000" b="1">
                <a:solidFill>
                  <a:schemeClr val="dk1"/>
                </a:solidFill>
              </a:rPr>
              <a:t> “О проекте”</a:t>
            </a:r>
            <a:endParaRPr sz="2200"/>
          </a:p>
        </p:txBody>
      </p:sp>
      <p:pic>
        <p:nvPicPr>
          <p:cNvPr id="428" name="Google Shape;428;g291537d2b55_0_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0463" y="3252500"/>
            <a:ext cx="10371075" cy="219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291537d2b55_0_147"/>
          <p:cNvSpPr txBox="1">
            <a:spLocks noGrp="1"/>
          </p:cNvSpPr>
          <p:nvPr>
            <p:ph type="title"/>
          </p:nvPr>
        </p:nvSpPr>
        <p:spPr>
          <a:xfrm>
            <a:off x="0" y="509522"/>
            <a:ext cx="11627700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ru-RU" sz="6000">
                <a:latin typeface="Arial"/>
                <a:ea typeface="Arial"/>
                <a:cs typeface="Arial"/>
                <a:sym typeface="Arial"/>
              </a:rPr>
              <a:t>Целевая группа проекта</a:t>
            </a:r>
            <a:endParaRPr/>
          </a:p>
        </p:txBody>
      </p:sp>
      <p:sp>
        <p:nvSpPr>
          <p:cNvPr id="434" name="Google Shape;434;g291537d2b55_0_147"/>
          <p:cNvSpPr/>
          <p:nvPr/>
        </p:nvSpPr>
        <p:spPr>
          <a:xfrm>
            <a:off x="539646" y="1768839"/>
            <a:ext cx="6056100" cy="4272300"/>
          </a:xfrm>
          <a:prstGeom prst="donut">
            <a:avLst>
              <a:gd name="adj" fmla="val 3946"/>
            </a:avLst>
          </a:prstGeom>
          <a:solidFill>
            <a:srgbClr val="0E70A0"/>
          </a:solidFill>
          <a:ln w="12700" cap="flat" cmpd="sng">
            <a:solidFill>
              <a:srgbClr val="23421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g291537d2b55_0_147"/>
          <p:cNvSpPr/>
          <p:nvPr/>
        </p:nvSpPr>
        <p:spPr>
          <a:xfrm>
            <a:off x="5021872" y="1768839"/>
            <a:ext cx="6265800" cy="4272300"/>
          </a:xfrm>
          <a:prstGeom prst="donut">
            <a:avLst>
              <a:gd name="adj" fmla="val 3946"/>
            </a:avLst>
          </a:prstGeom>
          <a:solidFill>
            <a:srgbClr val="B04688"/>
          </a:solidFill>
          <a:ln w="12700" cap="flat" cmpd="sng">
            <a:solidFill>
              <a:srgbClr val="23421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g291537d2b55_0_147"/>
          <p:cNvSpPr txBox="1"/>
          <p:nvPr/>
        </p:nvSpPr>
        <p:spPr>
          <a:xfrm>
            <a:off x="1362665" y="3120106"/>
            <a:ext cx="37587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Люди, чью проблему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или потребность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 хотите решить</a:t>
            </a:r>
            <a:endParaRPr/>
          </a:p>
        </p:txBody>
      </p:sp>
      <p:sp>
        <p:nvSpPr>
          <p:cNvPr id="437" name="Google Shape;437;g291537d2b55_0_147"/>
          <p:cNvSpPr txBox="1"/>
          <p:nvPr/>
        </p:nvSpPr>
        <p:spPr>
          <a:xfrm>
            <a:off x="6801281" y="2996996"/>
            <a:ext cx="37389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Люди с которыми вы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планируете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взаимодействовать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проекте </a:t>
            </a:r>
            <a:endParaRPr/>
          </a:p>
        </p:txBody>
      </p:sp>
      <p:sp>
        <p:nvSpPr>
          <p:cNvPr id="438" name="Google Shape;438;g291537d2b55_0_147"/>
          <p:cNvSpPr/>
          <p:nvPr/>
        </p:nvSpPr>
        <p:spPr>
          <a:xfrm rot="10800000">
            <a:off x="5076600" y="1519300"/>
            <a:ext cx="1474500" cy="1750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2700" cap="flat" cmpd="sng">
            <a:solidFill>
              <a:srgbClr val="23421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291537d2b55_0_350"/>
          <p:cNvSpPr txBox="1">
            <a:spLocks noGrp="1"/>
          </p:cNvSpPr>
          <p:nvPr>
            <p:ph type="title"/>
          </p:nvPr>
        </p:nvSpPr>
        <p:spPr>
          <a:xfrm>
            <a:off x="162225" y="269680"/>
            <a:ext cx="9731400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ru-RU" sz="4800">
                <a:latin typeface="Arial"/>
                <a:ea typeface="Arial"/>
                <a:cs typeface="Arial"/>
                <a:sym typeface="Arial"/>
              </a:rPr>
              <a:t>Целевую группу необходимо описывать конкретно</a:t>
            </a:r>
            <a:endParaRPr/>
          </a:p>
        </p:txBody>
      </p:sp>
      <p:sp>
        <p:nvSpPr>
          <p:cNvPr id="444" name="Google Shape;444;g291537d2b55_0_350"/>
          <p:cNvSpPr/>
          <p:nvPr/>
        </p:nvSpPr>
        <p:spPr>
          <a:xfrm>
            <a:off x="794480" y="2032296"/>
            <a:ext cx="4062300" cy="8145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Пожилые</a:t>
            </a:r>
            <a:endParaRPr/>
          </a:p>
        </p:txBody>
      </p:sp>
      <p:sp>
        <p:nvSpPr>
          <p:cNvPr id="445" name="Google Shape;445;g291537d2b55_0_350"/>
          <p:cNvSpPr/>
          <p:nvPr/>
        </p:nvSpPr>
        <p:spPr>
          <a:xfrm>
            <a:off x="6823025" y="2032296"/>
            <a:ext cx="4062300" cy="8145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Люди с инвалидностью </a:t>
            </a:r>
            <a:endParaRPr/>
          </a:p>
        </p:txBody>
      </p:sp>
      <p:sp>
        <p:nvSpPr>
          <p:cNvPr id="446" name="Google Shape;446;g291537d2b55_0_350"/>
          <p:cNvSpPr/>
          <p:nvPr/>
        </p:nvSpPr>
        <p:spPr>
          <a:xfrm>
            <a:off x="794479" y="3599829"/>
            <a:ext cx="4062300" cy="28209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Одинокие пожилые и престарелые граждане, потерявшие способность к самообслуживанию (подопечные)</a:t>
            </a:r>
            <a:endParaRPr/>
          </a:p>
        </p:txBody>
      </p:sp>
      <p:sp>
        <p:nvSpPr>
          <p:cNvPr id="447" name="Google Shape;447;g291537d2b55_0_350"/>
          <p:cNvSpPr/>
          <p:nvPr/>
        </p:nvSpPr>
        <p:spPr>
          <a:xfrm>
            <a:off x="6823025" y="3599829"/>
            <a:ext cx="4062300" cy="28209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Лица, с ментальной инвалидностью 18-40 лет, проживающие в Петропавловском районе</a:t>
            </a:r>
            <a:endParaRPr/>
          </a:p>
        </p:txBody>
      </p:sp>
      <p:sp>
        <p:nvSpPr>
          <p:cNvPr id="448" name="Google Shape;448;g291537d2b55_0_350"/>
          <p:cNvSpPr/>
          <p:nvPr/>
        </p:nvSpPr>
        <p:spPr>
          <a:xfrm>
            <a:off x="1948721" y="2846864"/>
            <a:ext cx="1843800" cy="733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04688"/>
          </a:solidFill>
          <a:ln w="12700" cap="flat" cmpd="sng">
            <a:solidFill>
              <a:srgbClr val="23421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g291537d2b55_0_350"/>
          <p:cNvSpPr/>
          <p:nvPr/>
        </p:nvSpPr>
        <p:spPr>
          <a:xfrm>
            <a:off x="7932296" y="2841970"/>
            <a:ext cx="1843800" cy="733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04688"/>
          </a:solidFill>
          <a:ln w="12700" cap="flat" cmpd="sng">
            <a:solidFill>
              <a:srgbClr val="23421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291537d2b55_0_156"/>
          <p:cNvSpPr txBox="1"/>
          <p:nvPr/>
        </p:nvSpPr>
        <p:spPr>
          <a:xfrm>
            <a:off x="420125" y="1795925"/>
            <a:ext cx="11563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1950" marR="93225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chemeClr val="dk1"/>
                </a:solidFill>
                <a:highlight>
                  <a:srgbClr val="FFFFFF"/>
                </a:highlight>
              </a:rPr>
              <a:t>В поле “География проекта” </a:t>
            </a:r>
            <a:r>
              <a:rPr lang="ru-RU" sz="1500" b="1">
                <a:solidFill>
                  <a:schemeClr val="dk1"/>
                </a:solidFill>
              </a:rPr>
              <a:t>требуется написать, </a:t>
            </a:r>
            <a:r>
              <a:rPr lang="ru-RU" sz="1500">
                <a:solidFill>
                  <a:schemeClr val="dk1"/>
                </a:solidFill>
                <a:highlight>
                  <a:srgbClr val="FFFFFF"/>
                </a:highlight>
              </a:rPr>
              <a:t>где планируется деятельность по проекту. </a:t>
            </a:r>
            <a:r>
              <a:rPr lang="ru-RU" sz="1500">
                <a:solidFill>
                  <a:schemeClr val="dk1"/>
                </a:solidFill>
              </a:rPr>
              <a:t>География должна быть реалистичной: следует перечислить только ту территорию, где непосредственно будут проводиться мероприятия проекта, где находятся представители целевых групп, с которыми запланировано взаимодействие в рамках проекта.</a:t>
            </a:r>
            <a:endParaRPr sz="18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sp>
        <p:nvSpPr>
          <p:cNvPr id="455" name="Google Shape;455;g291537d2b55_0_156"/>
          <p:cNvSpPr txBox="1"/>
          <p:nvPr/>
        </p:nvSpPr>
        <p:spPr>
          <a:xfrm>
            <a:off x="420130" y="329371"/>
            <a:ext cx="5589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Заполнение заявки</a:t>
            </a:r>
            <a:endParaRPr/>
          </a:p>
        </p:txBody>
      </p:sp>
      <p:sp>
        <p:nvSpPr>
          <p:cNvPr id="456" name="Google Shape;456;g291537d2b55_0_156"/>
          <p:cNvSpPr txBox="1"/>
          <p:nvPr/>
        </p:nvSpPr>
        <p:spPr>
          <a:xfrm>
            <a:off x="420128" y="1216544"/>
            <a:ext cx="5317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0000" marR="93225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2000">
                <a:solidFill>
                  <a:schemeClr val="dk1"/>
                </a:solidFill>
              </a:rPr>
              <a:t>Заполнение подраздела</a:t>
            </a:r>
            <a:r>
              <a:rPr lang="ru-RU" sz="2000" b="1">
                <a:solidFill>
                  <a:schemeClr val="dk1"/>
                </a:solidFill>
              </a:rPr>
              <a:t> “О проекте”</a:t>
            </a:r>
            <a:endParaRPr sz="2200"/>
          </a:p>
        </p:txBody>
      </p:sp>
      <p:pic>
        <p:nvPicPr>
          <p:cNvPr id="457" name="Google Shape;457;g291537d2b55_0_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300" y="3435675"/>
            <a:ext cx="10845150" cy="172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"/>
          <p:cNvSpPr txBox="1">
            <a:spLocks noGrp="1"/>
          </p:cNvSpPr>
          <p:nvPr>
            <p:ph type="title"/>
          </p:nvPr>
        </p:nvSpPr>
        <p:spPr>
          <a:xfrm>
            <a:off x="282146" y="306343"/>
            <a:ext cx="11627707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ru-RU" sz="6600">
                <a:latin typeface="Arial"/>
                <a:ea typeface="Arial"/>
                <a:cs typeface="Arial"/>
                <a:sym typeface="Arial"/>
              </a:rPr>
              <a:t>Выбор направления</a:t>
            </a:r>
            <a:endParaRPr sz="400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6"/>
          <p:cNvSpPr txBox="1"/>
          <p:nvPr/>
        </p:nvSpPr>
        <p:spPr>
          <a:xfrm>
            <a:off x="374820" y="1455075"/>
            <a:ext cx="101981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Направление: </a:t>
            </a:r>
            <a:r>
              <a:rPr lang="ru-RU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Охрана здоровья граждан, пропаганда здорового образа жизни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6"/>
          <p:cNvSpPr txBox="1"/>
          <p:nvPr/>
        </p:nvSpPr>
        <p:spPr>
          <a:xfrm>
            <a:off x="374819" y="1963488"/>
            <a:ext cx="11535033" cy="480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Примерная тематика направления: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Деятельность в области физической культуры и спорта (за исключением профессионального спорта);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Профилактика курения, алкоголизма, наркомании и иных опасных для человека зависимостей, содействие снижению количества людей, подверженных таким зависимостям</a:t>
            </a:r>
            <a:r>
              <a:rPr lang="ru-RU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Профилактика заболеваний;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Реабилитация, социальная и трудовая реинтеграция людей, осуществлявших (осуществляющих) незаконное потребление наркотических средств или психотропных веществ, а также людей, инфицированных вирусом иммунодефицита человека</a:t>
            </a:r>
            <a:r>
              <a:rPr lang="ru-RU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Медико-социальное сопровождение людей с тяжелыми заболеваниями и людей, нуждающихся в паллиативной помощи;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Поддержка и социальное сопровождение людей с психическими расстройствами и расстройствами поведения (включая расстройства аутистического спектра), генетическими заболеваниями;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Создание условий для занятий детей-инвалидов физической культурой и спортом;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Поддержка и пропаганда донорства</a:t>
            </a:r>
            <a:r>
              <a:rPr lang="ru-RU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Поддержка и пропаганда практик здорового образа жизни, правильного питания и сбережения здоровья;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Развитие независимой системы оценки качества работы медицинских организаций (в том числе вспомогательного персонала)</a:t>
            </a:r>
            <a:r>
              <a:rPr lang="ru-RU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  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291537d2b55_0_116"/>
          <p:cNvSpPr txBox="1"/>
          <p:nvPr/>
        </p:nvSpPr>
        <p:spPr>
          <a:xfrm>
            <a:off x="420125" y="1795925"/>
            <a:ext cx="115635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1950" marR="93225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highlight>
                  <a:srgbClr val="FFFFFF"/>
                </a:highlight>
              </a:rPr>
              <a:t>В полях “Дата начала реализации проекта” и “Дата окончания реализации проекта” </a:t>
            </a:r>
            <a:r>
              <a:rPr lang="ru-RU" sz="1600" b="1">
                <a:solidFill>
                  <a:schemeClr val="dk1"/>
                </a:solidFill>
              </a:rPr>
              <a:t>требуется написать сроки реализации проекта. </a:t>
            </a:r>
            <a:r>
              <a:rPr lang="ru-RU" sz="1600">
                <a:solidFill>
                  <a:schemeClr val="dk1"/>
                </a:solidFill>
                <a:highlight>
                  <a:srgbClr val="FFFFFF"/>
                </a:highlight>
              </a:rPr>
              <a:t>Важно! Сроки реализации по проекту не должны начинаться</a:t>
            </a:r>
            <a:r>
              <a:rPr lang="ru-RU" sz="1600" b="1">
                <a:solidFill>
                  <a:schemeClr val="dk1"/>
                </a:solidFill>
                <a:highlight>
                  <a:srgbClr val="FFFFFF"/>
                </a:highlight>
              </a:rPr>
              <a:t> ранее 15 февраля 2024 года</a:t>
            </a:r>
            <a:r>
              <a:rPr lang="ru-RU" sz="1600">
                <a:solidFill>
                  <a:schemeClr val="dk1"/>
                </a:solidFill>
                <a:highlight>
                  <a:srgbClr val="FFFFFF"/>
                </a:highlight>
              </a:rPr>
              <a:t> и завершаться </a:t>
            </a:r>
            <a:r>
              <a:rPr lang="ru-RU" sz="1600" b="1">
                <a:solidFill>
                  <a:schemeClr val="dk1"/>
                </a:solidFill>
                <a:highlight>
                  <a:srgbClr val="FFFFFF"/>
                </a:highlight>
              </a:rPr>
              <a:t>не позднее 1 сентября 2024 года.</a:t>
            </a:r>
            <a:endParaRPr sz="22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sp>
        <p:nvSpPr>
          <p:cNvPr id="463" name="Google Shape;463;g291537d2b55_0_116"/>
          <p:cNvSpPr txBox="1"/>
          <p:nvPr/>
        </p:nvSpPr>
        <p:spPr>
          <a:xfrm>
            <a:off x="420130" y="329371"/>
            <a:ext cx="5589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Заполнение заявки</a:t>
            </a:r>
            <a:endParaRPr/>
          </a:p>
        </p:txBody>
      </p:sp>
      <p:sp>
        <p:nvSpPr>
          <p:cNvPr id="464" name="Google Shape;464;g291537d2b55_0_116"/>
          <p:cNvSpPr txBox="1"/>
          <p:nvPr/>
        </p:nvSpPr>
        <p:spPr>
          <a:xfrm>
            <a:off x="420128" y="1216544"/>
            <a:ext cx="5317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0000" marR="93225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2000">
                <a:solidFill>
                  <a:schemeClr val="dk1"/>
                </a:solidFill>
              </a:rPr>
              <a:t>Заполнение подраздела</a:t>
            </a:r>
            <a:r>
              <a:rPr lang="ru-RU" sz="2000" b="1">
                <a:solidFill>
                  <a:schemeClr val="dk1"/>
                </a:solidFill>
              </a:rPr>
              <a:t> “О проекте”</a:t>
            </a:r>
            <a:endParaRPr sz="2200"/>
          </a:p>
        </p:txBody>
      </p:sp>
      <p:pic>
        <p:nvPicPr>
          <p:cNvPr id="465" name="Google Shape;465;g291537d2b55_0_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725" y="3158900"/>
            <a:ext cx="10867926" cy="240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291537d2b55_0_125"/>
          <p:cNvSpPr txBox="1"/>
          <p:nvPr/>
        </p:nvSpPr>
        <p:spPr>
          <a:xfrm>
            <a:off x="420125" y="1795925"/>
            <a:ext cx="11563500" cy="12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1950" marR="93225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highlight>
                  <a:srgbClr val="FFFFFF"/>
                </a:highlight>
              </a:rPr>
              <a:t>В поле “Количественные результаты” </a:t>
            </a:r>
            <a:r>
              <a:rPr lang="ru-RU" b="1">
                <a:solidFill>
                  <a:schemeClr val="dk1"/>
                </a:solidFill>
              </a:rPr>
              <a:t>требуется написать, какие </a:t>
            </a:r>
            <a:r>
              <a:rPr lang="ru-RU">
                <a:solidFill>
                  <a:srgbClr val="282828"/>
                </a:solidFill>
                <a:highlight>
                  <a:srgbClr val="FFFFFF"/>
                </a:highlight>
              </a:rPr>
              <a:t>ожидаемые положительные изменения по итогам реализации проекта у выбранной целевой группы произошли, и указать их планируемое количество. </a:t>
            </a:r>
            <a:r>
              <a:rPr lang="ru-RU">
                <a:solidFill>
                  <a:srgbClr val="282828"/>
                </a:solidFill>
              </a:rPr>
              <a:t>Примеры: “Школьники с. Латная получившие навыки игры на Русских народных инструментах”, “Количество проведенных образовательных мероприятий для детей нарушением зрения”</a:t>
            </a:r>
            <a:endParaRPr sz="25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sp>
        <p:nvSpPr>
          <p:cNvPr id="471" name="Google Shape;471;g291537d2b55_0_125"/>
          <p:cNvSpPr txBox="1"/>
          <p:nvPr/>
        </p:nvSpPr>
        <p:spPr>
          <a:xfrm>
            <a:off x="420130" y="329371"/>
            <a:ext cx="5589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Заполнение заявки</a:t>
            </a:r>
            <a:endParaRPr/>
          </a:p>
        </p:txBody>
      </p:sp>
      <p:sp>
        <p:nvSpPr>
          <p:cNvPr id="472" name="Google Shape;472;g291537d2b55_0_125"/>
          <p:cNvSpPr txBox="1"/>
          <p:nvPr/>
        </p:nvSpPr>
        <p:spPr>
          <a:xfrm>
            <a:off x="420128" y="1216544"/>
            <a:ext cx="5317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0000" marR="93225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2000">
                <a:solidFill>
                  <a:schemeClr val="dk1"/>
                </a:solidFill>
              </a:rPr>
              <a:t>Заполнение подраздела</a:t>
            </a:r>
            <a:r>
              <a:rPr lang="ru-RU" sz="2000" b="1">
                <a:solidFill>
                  <a:schemeClr val="dk1"/>
                </a:solidFill>
              </a:rPr>
              <a:t> “О проекте”</a:t>
            </a:r>
            <a:endParaRPr sz="2200"/>
          </a:p>
        </p:txBody>
      </p:sp>
      <p:pic>
        <p:nvPicPr>
          <p:cNvPr id="473" name="Google Shape;473;g291537d2b55_0_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000" y="3317975"/>
            <a:ext cx="10937100" cy="202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291537d2b55_0_136"/>
          <p:cNvSpPr txBox="1"/>
          <p:nvPr/>
        </p:nvSpPr>
        <p:spPr>
          <a:xfrm>
            <a:off x="420125" y="1795925"/>
            <a:ext cx="115635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1950" marR="93225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chemeClr val="dk1"/>
                </a:solidFill>
                <a:highlight>
                  <a:srgbClr val="FFFFFF"/>
                </a:highlight>
              </a:rPr>
              <a:t>В поле “Качественные результаты” </a:t>
            </a:r>
            <a:r>
              <a:rPr lang="ru-RU" sz="1700" b="1">
                <a:solidFill>
                  <a:schemeClr val="dk1"/>
                </a:solidFill>
              </a:rPr>
              <a:t>требуется написать </a:t>
            </a:r>
            <a:r>
              <a:rPr lang="ru-RU" sz="1700">
                <a:solidFill>
                  <a:srgbClr val="282828"/>
                </a:solidFill>
                <a:highlight>
                  <a:srgbClr val="FFFFFF"/>
                </a:highlight>
              </a:rPr>
              <a:t>«Что и как изменится у каждой из целевых групп после реализации мероприятий проекта?», а также продумать и описать способы измерения этих изменений и проверки самого факта их достижения</a:t>
            </a:r>
            <a:endParaRPr sz="30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sp>
        <p:nvSpPr>
          <p:cNvPr id="479" name="Google Shape;479;g291537d2b55_0_136"/>
          <p:cNvSpPr txBox="1"/>
          <p:nvPr/>
        </p:nvSpPr>
        <p:spPr>
          <a:xfrm>
            <a:off x="420130" y="329371"/>
            <a:ext cx="5589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Заполнение заявки</a:t>
            </a:r>
            <a:endParaRPr/>
          </a:p>
        </p:txBody>
      </p:sp>
      <p:sp>
        <p:nvSpPr>
          <p:cNvPr id="480" name="Google Shape;480;g291537d2b55_0_136"/>
          <p:cNvSpPr txBox="1"/>
          <p:nvPr/>
        </p:nvSpPr>
        <p:spPr>
          <a:xfrm>
            <a:off x="420128" y="1216544"/>
            <a:ext cx="5317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0000" marR="93225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2000">
                <a:solidFill>
                  <a:schemeClr val="dk1"/>
                </a:solidFill>
              </a:rPr>
              <a:t>Заполнение подраздела</a:t>
            </a:r>
            <a:r>
              <a:rPr lang="ru-RU" sz="2000" b="1">
                <a:solidFill>
                  <a:schemeClr val="dk1"/>
                </a:solidFill>
              </a:rPr>
              <a:t> “О проекте”</a:t>
            </a:r>
            <a:endParaRPr sz="2200"/>
          </a:p>
        </p:txBody>
      </p:sp>
      <p:pic>
        <p:nvPicPr>
          <p:cNvPr id="481" name="Google Shape;481;g291537d2b55_0_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2051" y="3114200"/>
            <a:ext cx="10658701" cy="339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291537d2b55_0_360"/>
          <p:cNvSpPr txBox="1">
            <a:spLocks noGrp="1"/>
          </p:cNvSpPr>
          <p:nvPr>
            <p:ph type="title"/>
          </p:nvPr>
        </p:nvSpPr>
        <p:spPr>
          <a:xfrm>
            <a:off x="162225" y="269680"/>
            <a:ext cx="10360800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Качественный результат необходимо описывать конкретно</a:t>
            </a:r>
            <a:endParaRPr/>
          </a:p>
        </p:txBody>
      </p:sp>
      <p:sp>
        <p:nvSpPr>
          <p:cNvPr id="487" name="Google Shape;487;g291537d2b55_0_360"/>
          <p:cNvSpPr/>
          <p:nvPr/>
        </p:nvSpPr>
        <p:spPr>
          <a:xfrm>
            <a:off x="794480" y="2032295"/>
            <a:ext cx="4062300" cy="44436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Молодые люди с ментальной инвалидностью улучшили качество жизни</a:t>
            </a:r>
            <a:endParaRPr/>
          </a:p>
        </p:txBody>
      </p:sp>
      <p:sp>
        <p:nvSpPr>
          <p:cNvPr id="488" name="Google Shape;488;g291537d2b55_0_360"/>
          <p:cNvSpPr/>
          <p:nvPr/>
        </p:nvSpPr>
        <p:spPr>
          <a:xfrm>
            <a:off x="6011054" y="1999714"/>
            <a:ext cx="5606400" cy="45885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 молодых людей с ментальной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инвалидностью научились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самостоятельно добираться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 мест встречи и ходить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магазин. У участников проекта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сформирован постоянный круг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общения, они обрели регулярный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досуг в виде еженедельных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совместных мероприятий</a:t>
            </a:r>
            <a:endParaRPr/>
          </a:p>
        </p:txBody>
      </p:sp>
      <p:sp>
        <p:nvSpPr>
          <p:cNvPr id="489" name="Google Shape;489;g291537d2b55_0_360"/>
          <p:cNvSpPr/>
          <p:nvPr/>
        </p:nvSpPr>
        <p:spPr>
          <a:xfrm rot="-5400000">
            <a:off x="4511964" y="3716962"/>
            <a:ext cx="1843800" cy="11541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04688"/>
          </a:solidFill>
          <a:ln w="12700" cap="flat" cmpd="sng">
            <a:solidFill>
              <a:srgbClr val="23421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291537d2b55_0_165"/>
          <p:cNvSpPr txBox="1"/>
          <p:nvPr/>
        </p:nvSpPr>
        <p:spPr>
          <a:xfrm>
            <a:off x="420125" y="1795925"/>
            <a:ext cx="5351400" cy="44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1950" marR="93225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chemeClr val="dk1"/>
                </a:solidFill>
                <a:highlight>
                  <a:srgbClr val="FFFFFF"/>
                </a:highlight>
              </a:rPr>
              <a:t>Разделен на 2 блока. В поле “Наименование информационного ресурса” </a:t>
            </a:r>
            <a:r>
              <a:rPr lang="ru-RU" sz="1500" b="1">
                <a:solidFill>
                  <a:schemeClr val="dk1"/>
                </a:solidFill>
              </a:rPr>
              <a:t>требуется написать название ресурса, </a:t>
            </a:r>
            <a:r>
              <a:rPr lang="ru-RU" sz="1500">
                <a:solidFill>
                  <a:schemeClr val="dk1"/>
                </a:solidFill>
              </a:rPr>
              <a:t>где будет освещаться проект (пример: Группа ВК ТОС “Молодежный”, администрация Хохольского муниципального района, Газета “Придонье”). </a:t>
            </a:r>
            <a:br>
              <a:rPr lang="ru-RU" sz="1500">
                <a:solidFill>
                  <a:schemeClr val="dk1"/>
                </a:solidFill>
              </a:rPr>
            </a:br>
            <a:r>
              <a:rPr lang="ru-RU" sz="1500">
                <a:solidFill>
                  <a:schemeClr val="dk1"/>
                </a:solidFill>
              </a:rPr>
              <a:t>В поле </a:t>
            </a:r>
            <a:r>
              <a:rPr lang="ru-RU" sz="1500" b="1">
                <a:solidFill>
                  <a:schemeClr val="dk1"/>
                </a:solidFill>
              </a:rPr>
              <a:t> </a:t>
            </a:r>
            <a:r>
              <a:rPr lang="ru-RU" sz="1500">
                <a:solidFill>
                  <a:schemeClr val="dk1"/>
                </a:solidFill>
                <a:highlight>
                  <a:srgbClr val="FFFFFF"/>
                </a:highlight>
              </a:rPr>
              <a:t>“ссылка на страницу ресурса в сети Интернет” </a:t>
            </a:r>
            <a:r>
              <a:rPr lang="ru-RU" sz="1500" b="1">
                <a:solidFill>
                  <a:schemeClr val="dk1"/>
                </a:solidFill>
              </a:rPr>
              <a:t>требуется указать ДЕЙСТВУЮЩУЮ ссылку на данный ресурс. </a:t>
            </a:r>
            <a:br>
              <a:rPr lang="ru-RU" sz="1500" b="1">
                <a:solidFill>
                  <a:schemeClr val="dk1"/>
                </a:solidFill>
              </a:rPr>
            </a:br>
            <a:r>
              <a:rPr lang="ru-RU" sz="1500">
                <a:solidFill>
                  <a:schemeClr val="dk1"/>
                </a:solidFill>
                <a:highlight>
                  <a:srgbClr val="FFFFFF"/>
                </a:highlight>
              </a:rPr>
              <a:t>В поле “Какие материалы и с какой периодичностью планируется размещать на данном ресурсе” </a:t>
            </a:r>
            <a:r>
              <a:rPr lang="ru-RU" sz="1500" b="1">
                <a:solidFill>
                  <a:schemeClr val="dk1"/>
                </a:solidFill>
              </a:rPr>
              <a:t>требуется написать, что вы будете писать на данных ресурсах и как часто. </a:t>
            </a:r>
            <a:endParaRPr sz="28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sp>
        <p:nvSpPr>
          <p:cNvPr id="495" name="Google Shape;495;g291537d2b55_0_165"/>
          <p:cNvSpPr txBox="1"/>
          <p:nvPr/>
        </p:nvSpPr>
        <p:spPr>
          <a:xfrm>
            <a:off x="420130" y="329371"/>
            <a:ext cx="5589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Заполнение заявки</a:t>
            </a:r>
            <a:endParaRPr/>
          </a:p>
        </p:txBody>
      </p:sp>
      <p:sp>
        <p:nvSpPr>
          <p:cNvPr id="496" name="Google Shape;496;g291537d2b55_0_165"/>
          <p:cNvSpPr txBox="1"/>
          <p:nvPr/>
        </p:nvSpPr>
        <p:spPr>
          <a:xfrm>
            <a:off x="420125" y="1216550"/>
            <a:ext cx="985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0000" marR="93225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2000">
                <a:solidFill>
                  <a:schemeClr val="dk1"/>
                </a:solidFill>
              </a:rPr>
              <a:t>Заполнение подраздела</a:t>
            </a:r>
            <a:r>
              <a:rPr lang="ru-RU" sz="2000" b="1">
                <a:solidFill>
                  <a:schemeClr val="dk1"/>
                </a:solidFill>
              </a:rPr>
              <a:t> “Информационное сопровождение проекта”</a:t>
            </a:r>
            <a:endParaRPr sz="2000"/>
          </a:p>
        </p:txBody>
      </p:sp>
      <p:pic>
        <p:nvPicPr>
          <p:cNvPr id="497" name="Google Shape;497;g291537d2b55_0_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9425" y="2544763"/>
            <a:ext cx="6124575" cy="298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291537d2b55_0_174"/>
          <p:cNvSpPr txBox="1"/>
          <p:nvPr/>
        </p:nvSpPr>
        <p:spPr>
          <a:xfrm>
            <a:off x="420130" y="329371"/>
            <a:ext cx="5589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Заполнение заявки</a:t>
            </a:r>
            <a:endParaRPr/>
          </a:p>
        </p:txBody>
      </p:sp>
      <p:sp>
        <p:nvSpPr>
          <p:cNvPr id="503" name="Google Shape;503;g291537d2b55_0_174"/>
          <p:cNvSpPr txBox="1"/>
          <p:nvPr/>
        </p:nvSpPr>
        <p:spPr>
          <a:xfrm>
            <a:off x="420125" y="1216550"/>
            <a:ext cx="985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0000" marR="93225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2000">
                <a:solidFill>
                  <a:schemeClr val="dk1"/>
                </a:solidFill>
              </a:rPr>
              <a:t>Заполнение подраздела</a:t>
            </a:r>
            <a:r>
              <a:rPr lang="ru-RU" sz="2000" b="1">
                <a:solidFill>
                  <a:schemeClr val="dk1"/>
                </a:solidFill>
              </a:rPr>
              <a:t> “Информационное сопровождение проекта”</a:t>
            </a:r>
            <a:endParaRPr sz="2000"/>
          </a:p>
        </p:txBody>
      </p:sp>
      <p:graphicFrame>
        <p:nvGraphicFramePr>
          <p:cNvPr id="504" name="Google Shape;504;g291537d2b55_0_174"/>
          <p:cNvGraphicFramePr/>
          <p:nvPr/>
        </p:nvGraphicFramePr>
        <p:xfrm>
          <a:off x="967400" y="2940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{14D77E7C-A12C-4B4A-9910-D9E313DCB0FC}</a:tableStyleId>
              </a:tblPr>
              <a:tblGrid>
                <a:gridCol w="36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93225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highlight>
                            <a:srgbClr val="FFFFFF"/>
                          </a:highlight>
                        </a:rPr>
                        <a:t>“Наименование информационного ресурса”</a:t>
                      </a:r>
                      <a:endParaRPr sz="16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10725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highlight>
                            <a:srgbClr val="FFFFFF"/>
                          </a:highlight>
                        </a:rPr>
                        <a:t>“ссылка на страницу ресурса в сети Интернет”</a:t>
                      </a:r>
                      <a:endParaRPr sz="16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10725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highlight>
                            <a:srgbClr val="FFFFFF"/>
                          </a:highlight>
                        </a:rPr>
                        <a:t>“Какие материалы и с какой периодичностью планируется размещать на данном ресурсе”</a:t>
                      </a:r>
                      <a:endParaRPr sz="1600" b="1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93225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Группа ВК </a:t>
                      </a:r>
                      <a:endParaRPr sz="1600"/>
                    </a:p>
                    <a:p>
                      <a:pPr marL="0" marR="93225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ТОС “Молодежный”</a:t>
                      </a:r>
                      <a:endParaRPr sz="16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sng">
                          <a:solidFill>
                            <a:srgbClr val="1155CC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https://vk.com/obraz_36</a:t>
                      </a:r>
                      <a:r>
                        <a:rPr lang="ru-RU" sz="1600" b="1"/>
                        <a:t> </a:t>
                      </a:r>
                      <a:endParaRPr sz="16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/>
                        <a:t>1 раз в неделю о статусе реализации проекта</a:t>
                      </a:r>
                      <a:endParaRPr sz="1600" b="1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05" name="Google Shape;505;g291537d2b55_0_174"/>
          <p:cNvSpPr txBox="1"/>
          <p:nvPr/>
        </p:nvSpPr>
        <p:spPr>
          <a:xfrm>
            <a:off x="967400" y="1734425"/>
            <a:ext cx="6051000" cy="9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61950" marR="93225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1"/>
              <a:t>Пример заполнения:</a:t>
            </a:r>
            <a:endParaRPr sz="2100" b="1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91537d2b55_0_185"/>
          <p:cNvSpPr txBox="1"/>
          <p:nvPr/>
        </p:nvSpPr>
        <p:spPr>
          <a:xfrm>
            <a:off x="420130" y="329371"/>
            <a:ext cx="5589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Заполнение заявки</a:t>
            </a:r>
            <a:endParaRPr/>
          </a:p>
        </p:txBody>
      </p:sp>
      <p:sp>
        <p:nvSpPr>
          <p:cNvPr id="511" name="Google Shape;511;g291537d2b55_0_185"/>
          <p:cNvSpPr txBox="1"/>
          <p:nvPr/>
        </p:nvSpPr>
        <p:spPr>
          <a:xfrm>
            <a:off x="420125" y="1216550"/>
            <a:ext cx="985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0000" marR="93225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2000">
                <a:solidFill>
                  <a:schemeClr val="dk1"/>
                </a:solidFill>
              </a:rPr>
              <a:t>Заполнение подраздела</a:t>
            </a:r>
            <a:r>
              <a:rPr lang="ru-RU" sz="2000" b="1">
                <a:solidFill>
                  <a:schemeClr val="dk1"/>
                </a:solidFill>
              </a:rPr>
              <a:t> “Информационное сопровождение проекта”</a:t>
            </a:r>
            <a:endParaRPr sz="2000"/>
          </a:p>
        </p:txBody>
      </p:sp>
      <p:sp>
        <p:nvSpPr>
          <p:cNvPr id="512" name="Google Shape;512;g291537d2b55_0_185"/>
          <p:cNvSpPr txBox="1"/>
          <p:nvPr/>
        </p:nvSpPr>
        <p:spPr>
          <a:xfrm>
            <a:off x="420125" y="1734425"/>
            <a:ext cx="10257600" cy="9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61950" marR="93225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500">
                <a:solidFill>
                  <a:schemeClr val="dk1"/>
                </a:solidFill>
                <a:highlight>
                  <a:srgbClr val="FFFFFF"/>
                </a:highlight>
              </a:rPr>
              <a:t>В поле “Перспективы дальнейшего развития проекта” </a:t>
            </a:r>
            <a:r>
              <a:rPr lang="ru-RU" sz="1500" b="1">
                <a:solidFill>
                  <a:schemeClr val="dk1"/>
                </a:solidFill>
              </a:rPr>
              <a:t>требуется </a:t>
            </a:r>
            <a:r>
              <a:rPr lang="ru-RU" sz="1500">
                <a:solidFill>
                  <a:schemeClr val="dk1"/>
                </a:solidFill>
                <a:highlight>
                  <a:srgbClr val="FFFFFF"/>
                </a:highlight>
              </a:rPr>
              <a:t>описать как проект может продолжать работать после окончания грантового финансирования, как можно масштабировать проект</a:t>
            </a:r>
            <a:r>
              <a:rPr lang="ru-RU" sz="1500">
                <a:solidFill>
                  <a:schemeClr val="dk1"/>
                </a:solidFill>
              </a:rPr>
              <a:t>. </a:t>
            </a:r>
            <a:endParaRPr sz="2400" b="1"/>
          </a:p>
        </p:txBody>
      </p:sp>
      <p:pic>
        <p:nvPicPr>
          <p:cNvPr id="513" name="Google Shape;513;g291537d2b55_0_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875" y="2890800"/>
            <a:ext cx="10621375" cy="325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291537d2b55_0_201"/>
          <p:cNvSpPr txBox="1"/>
          <p:nvPr/>
        </p:nvSpPr>
        <p:spPr>
          <a:xfrm>
            <a:off x="420130" y="329371"/>
            <a:ext cx="5589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Заполнение заявки</a:t>
            </a:r>
            <a:endParaRPr/>
          </a:p>
        </p:txBody>
      </p:sp>
      <p:sp>
        <p:nvSpPr>
          <p:cNvPr id="519" name="Google Shape;519;g291537d2b55_0_201"/>
          <p:cNvSpPr txBox="1"/>
          <p:nvPr/>
        </p:nvSpPr>
        <p:spPr>
          <a:xfrm>
            <a:off x="420125" y="1216550"/>
            <a:ext cx="985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0000" marR="93225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2000">
                <a:solidFill>
                  <a:schemeClr val="dk1"/>
                </a:solidFill>
              </a:rPr>
              <a:t>Заполнение подраздела</a:t>
            </a:r>
            <a:r>
              <a:rPr lang="ru-RU" sz="2000" b="1">
                <a:solidFill>
                  <a:schemeClr val="dk1"/>
                </a:solidFill>
              </a:rPr>
              <a:t> “Партнеры проекта”</a:t>
            </a:r>
            <a:endParaRPr sz="2000"/>
          </a:p>
        </p:txBody>
      </p:sp>
      <p:sp>
        <p:nvSpPr>
          <p:cNvPr id="520" name="Google Shape;520;g291537d2b55_0_201"/>
          <p:cNvSpPr txBox="1"/>
          <p:nvPr/>
        </p:nvSpPr>
        <p:spPr>
          <a:xfrm>
            <a:off x="550875" y="1990700"/>
            <a:ext cx="4810500" cy="46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61950" marR="93225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highlight>
                  <a:srgbClr val="FFFFFF"/>
                </a:highlight>
              </a:rPr>
              <a:t>В поле “Наименование партнера” </a:t>
            </a:r>
            <a:r>
              <a:rPr lang="ru-RU" sz="1200" b="1">
                <a:solidFill>
                  <a:schemeClr val="dk1"/>
                </a:solidFill>
              </a:rPr>
              <a:t>требуется написать название партнера, </a:t>
            </a:r>
            <a:r>
              <a:rPr lang="ru-RU" sz="1200">
                <a:solidFill>
                  <a:schemeClr val="dk1"/>
                </a:solidFill>
              </a:rPr>
              <a:t>который будет помогать проекту (пример: КФХ “Князев А.А.”, администрация Хохольского муниципального района, АНО “Дети и Лошади”). </a:t>
            </a:r>
            <a:br>
              <a:rPr lang="ru-RU" sz="1200">
                <a:solidFill>
                  <a:schemeClr val="dk1"/>
                </a:solidFill>
              </a:rPr>
            </a:br>
            <a:r>
              <a:rPr lang="ru-RU" sz="1200">
                <a:solidFill>
                  <a:schemeClr val="dk1"/>
                </a:solidFill>
              </a:rPr>
              <a:t>В поле “Его вклад в реализацию проекта” опишите, чем конкретно помогает партнер для реализации проекта (пример: закупка металла для изготовления беседки, стоимостью 5000 руб.). </a:t>
            </a:r>
            <a:endParaRPr sz="1200">
              <a:solidFill>
                <a:schemeClr val="dk1"/>
              </a:solidFill>
            </a:endParaRPr>
          </a:p>
          <a:p>
            <a:pPr marL="361950" marR="93225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i="1">
                <a:solidFill>
                  <a:schemeClr val="dk1"/>
                </a:solidFill>
              </a:rPr>
              <a:t>Рекомендация: не надо прикладывать письма от партнера если он пишет формулировку типа “Считаем проект важным и просим его поддержать” без указания конкретной поддержки. </a:t>
            </a:r>
            <a:endParaRPr sz="1200" i="1">
              <a:solidFill>
                <a:schemeClr val="dk1"/>
              </a:solidFill>
            </a:endParaRPr>
          </a:p>
          <a:p>
            <a:pPr marL="361950" marR="93225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</a:rPr>
              <a:t>Галочка “Наличие письма поддержки или гарантийного письма”. ставиться в случае, если письмо действительно присутствует (его необходимо загрузить на облачное хранилище) и вставить в поле </a:t>
            </a:r>
            <a:endParaRPr sz="2400" b="1"/>
          </a:p>
        </p:txBody>
      </p:sp>
      <p:pic>
        <p:nvPicPr>
          <p:cNvPr id="521" name="Google Shape;521;g291537d2b55_0_2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4588" y="2663900"/>
            <a:ext cx="6238875" cy="246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291537d2b55_0_369"/>
          <p:cNvSpPr txBox="1">
            <a:spLocks noGrp="1"/>
          </p:cNvSpPr>
          <p:nvPr>
            <p:ph type="title"/>
          </p:nvPr>
        </p:nvSpPr>
        <p:spPr>
          <a:xfrm>
            <a:off x="282146" y="1476249"/>
            <a:ext cx="11627700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"/>
              <a:buNone/>
            </a:pPr>
            <a:r>
              <a:rPr lang="ru-RU" sz="8800"/>
              <a:t>ВАЖНО!</a:t>
            </a:r>
            <a:endParaRPr sz="8800"/>
          </a:p>
          <a:p>
            <a:pPr marL="361950" marR="93225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100" b="0"/>
              <a:t>Если в вашем проекте нет партнеров, то следует нажать крестик что бы корректно подать заявку иначе система будет это считать за не заполненное поле!</a:t>
            </a:r>
            <a:r>
              <a:rPr lang="ru-RU" sz="2600" b="0"/>
              <a:t> </a:t>
            </a:r>
            <a:endParaRPr sz="620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291537d2b55_0_210"/>
          <p:cNvSpPr txBox="1"/>
          <p:nvPr/>
        </p:nvSpPr>
        <p:spPr>
          <a:xfrm>
            <a:off x="420130" y="329371"/>
            <a:ext cx="5589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Заполнение заявки</a:t>
            </a:r>
            <a:endParaRPr/>
          </a:p>
        </p:txBody>
      </p:sp>
      <p:sp>
        <p:nvSpPr>
          <p:cNvPr id="532" name="Google Shape;532;g291537d2b55_0_210"/>
          <p:cNvSpPr txBox="1"/>
          <p:nvPr/>
        </p:nvSpPr>
        <p:spPr>
          <a:xfrm>
            <a:off x="420125" y="1216550"/>
            <a:ext cx="985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0000" marR="93225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2000">
                <a:solidFill>
                  <a:schemeClr val="dk1"/>
                </a:solidFill>
              </a:rPr>
              <a:t>Заполнение подраздела</a:t>
            </a:r>
            <a:r>
              <a:rPr lang="ru-RU" sz="2000" b="1">
                <a:solidFill>
                  <a:schemeClr val="dk1"/>
                </a:solidFill>
              </a:rPr>
              <a:t> “Команда проекта”</a:t>
            </a:r>
            <a:endParaRPr sz="2000"/>
          </a:p>
        </p:txBody>
      </p:sp>
      <p:sp>
        <p:nvSpPr>
          <p:cNvPr id="533" name="Google Shape;533;g291537d2b55_0_210"/>
          <p:cNvSpPr txBox="1"/>
          <p:nvPr/>
        </p:nvSpPr>
        <p:spPr>
          <a:xfrm>
            <a:off x="550875" y="1990700"/>
            <a:ext cx="4810500" cy="46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61950" marR="93225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chemeClr val="dk1"/>
                </a:solidFill>
                <a:highlight>
                  <a:srgbClr val="FFFFFF"/>
                </a:highlight>
              </a:rPr>
              <a:t>Нажмите на кнопку добавить члена команды проекта и внесите данные члена команды проекта, с указанием должности в проекте. </a:t>
            </a:r>
            <a:br>
              <a:rPr lang="ru-RU" sz="15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ru-RU" sz="1500">
                <a:solidFill>
                  <a:schemeClr val="dk1"/>
                </a:solidFill>
                <a:highlight>
                  <a:srgbClr val="FFFFFF"/>
                </a:highlight>
              </a:rPr>
              <a:t>Пояснения, если у члена команды проекта нет ссылки на аккаунт в социальных сетях, то необходимо указать “нет”. В поле “Компетенции/опыт, подтверждающие возможность участника выполнять роль в команде” </a:t>
            </a:r>
            <a:r>
              <a:rPr lang="ru-RU" sz="1500" b="1">
                <a:solidFill>
                  <a:schemeClr val="dk1"/>
                </a:solidFill>
              </a:rPr>
              <a:t>требуется написать те компетенции участника команды, которые позволят эксперту оценить необходимость данного участника в команде </a:t>
            </a:r>
            <a:r>
              <a:rPr lang="ru-RU" sz="1500">
                <a:solidFill>
                  <a:schemeClr val="dk1"/>
                </a:solidFill>
              </a:rPr>
              <a:t>После внесения данных нажать кнопку “Ок”</a:t>
            </a:r>
            <a:endParaRPr sz="2700" b="1"/>
          </a:p>
        </p:txBody>
      </p:sp>
      <p:pic>
        <p:nvPicPr>
          <p:cNvPr id="534" name="Google Shape;534;g291537d2b55_0_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0325" y="1990700"/>
            <a:ext cx="5936725" cy="443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"/>
          <p:cNvSpPr txBox="1">
            <a:spLocks noGrp="1"/>
          </p:cNvSpPr>
          <p:nvPr>
            <p:ph type="title"/>
          </p:nvPr>
        </p:nvSpPr>
        <p:spPr>
          <a:xfrm>
            <a:off x="282146" y="306343"/>
            <a:ext cx="11627707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ru-RU" sz="6600">
                <a:latin typeface="Arial"/>
                <a:ea typeface="Arial"/>
                <a:cs typeface="Arial"/>
                <a:sym typeface="Arial"/>
              </a:rPr>
              <a:t>Выбор направления</a:t>
            </a:r>
            <a:endParaRPr sz="400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7"/>
          <p:cNvSpPr txBox="1"/>
          <p:nvPr/>
        </p:nvSpPr>
        <p:spPr>
          <a:xfrm>
            <a:off x="374820" y="1455075"/>
            <a:ext cx="101981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Направление: </a:t>
            </a:r>
            <a:r>
              <a:rPr lang="ru-RU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Поддержка семьи, материнства, отцовства и детства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7"/>
          <p:cNvSpPr txBox="1"/>
          <p:nvPr/>
        </p:nvSpPr>
        <p:spPr>
          <a:xfrm>
            <a:off x="374819" y="1963488"/>
            <a:ext cx="11817181" cy="4985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Примерная тематика направления: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Поддержка семей участников специальной военной операции и граждан, призванных на военную службу по частичной мобилизации;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sz="15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Укрепление института семьи и семейных ценностей</a:t>
            </a:r>
            <a:r>
              <a:rPr lang="ru-RU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sz="15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Профилактика социального сиротства, в том числе раннее выявление семейного неблагополучия и организация оказания всесторонней помощи;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Социальная адаптация детей-инвалидов, поддержка семей с детьми-инвалидами, родителей с ограниченными возможностями здоровья;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sz="15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Содействие устройству детей в семьи</a:t>
            </a:r>
            <a:r>
              <a:rPr lang="ru-RU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sz="15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Социальная адаптация детей-сирот и детей, оставшихся без попечения родителей, подготовка их к самостоятельной взрослой жизни;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sz="15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Профилактика домашнего насилия, жестокого обращения с детьми</a:t>
            </a:r>
            <a:r>
              <a:rPr lang="ru-RU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sz="15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Постинтернатное сопровождение молодых людей из числа детей-сирот и детей, оставшихся без попечения родителей;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sz="15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Развитие у детей навыков безопасного поведения в городской среде</a:t>
            </a:r>
            <a:r>
              <a:rPr lang="ru-RU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sz="15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Развитие у детей навыков безопасного поведения при использовании информационно-коммуникационных технологий, в том числе в информационно-телекоммуникационной сети «Интернет» и иных виртуальных средах;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sz="15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Поддержка и развитие межпоколенческих отношений в семье и в обществе</a:t>
            </a:r>
            <a:r>
              <a:rPr lang="ru-RU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sz="15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Развитие добрососедских отношений;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sz="15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Реализация партнерских проектов по предотвращению семейного неблагополучия, защите прав и интересов детей</a:t>
            </a:r>
            <a:r>
              <a:rPr lang="ru-RU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sz="15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Профилактика деструктивного поведения детей и подростков, реабилитация и социализация несовершеннолетних правонарушителей;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9172ed47e0_0_4"/>
          <p:cNvSpPr txBox="1">
            <a:spLocks noGrp="1"/>
          </p:cNvSpPr>
          <p:nvPr>
            <p:ph type="title"/>
          </p:nvPr>
        </p:nvSpPr>
        <p:spPr>
          <a:xfrm>
            <a:off x="282146" y="1660749"/>
            <a:ext cx="11627700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"/>
              <a:buNone/>
            </a:pPr>
            <a:r>
              <a:rPr lang="ru-RU" sz="8800"/>
              <a:t>ВАЖНО!</a:t>
            </a:r>
            <a:endParaRPr sz="8800"/>
          </a:p>
          <a:p>
            <a:pPr marL="361950" marR="93225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900" b="0"/>
              <a:t>Если команда проекта состоит из лица подающего заявку, то следует удалить пустую графу члена команды проекта, чтобы корректно подать заявку иначе система будет это считать за не заполненное поле! </a:t>
            </a:r>
            <a:endParaRPr sz="290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291537d2b55_0_219"/>
          <p:cNvSpPr txBox="1"/>
          <p:nvPr/>
        </p:nvSpPr>
        <p:spPr>
          <a:xfrm>
            <a:off x="420130" y="329371"/>
            <a:ext cx="5589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Заполнение заявки</a:t>
            </a:r>
            <a:endParaRPr/>
          </a:p>
        </p:txBody>
      </p:sp>
      <p:sp>
        <p:nvSpPr>
          <p:cNvPr id="545" name="Google Shape;545;g291537d2b55_0_219"/>
          <p:cNvSpPr txBox="1"/>
          <p:nvPr/>
        </p:nvSpPr>
        <p:spPr>
          <a:xfrm>
            <a:off x="420125" y="1216550"/>
            <a:ext cx="985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0000" marR="93225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2000">
                <a:solidFill>
                  <a:schemeClr val="dk1"/>
                </a:solidFill>
              </a:rPr>
              <a:t>Заполнение подраздела</a:t>
            </a:r>
            <a:r>
              <a:rPr lang="ru-RU" sz="2000" b="1">
                <a:solidFill>
                  <a:schemeClr val="dk1"/>
                </a:solidFill>
              </a:rPr>
              <a:t> “Календарный план проекта”</a:t>
            </a:r>
            <a:endParaRPr sz="2800"/>
          </a:p>
        </p:txBody>
      </p:sp>
      <p:sp>
        <p:nvSpPr>
          <p:cNvPr id="546" name="Google Shape;546;g291537d2b55_0_219"/>
          <p:cNvSpPr txBox="1"/>
          <p:nvPr/>
        </p:nvSpPr>
        <p:spPr>
          <a:xfrm>
            <a:off x="550875" y="1990700"/>
            <a:ext cx="5116800" cy="46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highlight>
                  <a:srgbClr val="FFFFFF"/>
                </a:highlight>
              </a:rPr>
              <a:t>Выберите задачу из выпадающего списка. Список задач по вашему проекту появится в этом поле автоматически, если вы внесете эти задачи в раздел «Задачи проекта» </a:t>
            </a:r>
            <a:endParaRPr sz="9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highlight>
                  <a:srgbClr val="FFFFFF"/>
                </a:highlight>
              </a:rPr>
              <a:t>Поле «Мероприятие, его содержание, место проведения» Из описания содержания должно быть понятно, зачем и для кого оно проводится, что конкретно будет происходить во время проведения мероприятия и где именно: в каком городе или муниципальном образовании. В описание каждого мероприятия включите подробную информацию о том, что именно будет происходить, где будет проходить и для какой целевой группы оно предназначено. </a:t>
            </a:r>
            <a:endParaRPr sz="9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highlight>
                  <a:srgbClr val="FFFFFF"/>
                </a:highlight>
              </a:rPr>
              <a:t>Поля «Дата начала» и «Дата завершения». Календарный план должен отражать последовательность реализации мероприятий, поэтому внимательно отнеситесь к установке сроков проведения мероприятий. </a:t>
            </a:r>
            <a:endParaRPr sz="9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highlight>
                  <a:srgbClr val="FFFFFF"/>
                </a:highlight>
              </a:rPr>
              <a:t>Мероприятие не может длиться в течение всего проекта. Укажите четкие, ограниченные сроки для каждого мероприятия. Сроки мероприятий должны быть реалистичными: учитывать не только ваши возможности (ресурсы), но и риски.</a:t>
            </a:r>
            <a:endParaRPr sz="9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highlight>
                  <a:srgbClr val="FFFFFF"/>
                </a:highlight>
              </a:rPr>
              <a:t>Поле «Ожидаемые результаты». </a:t>
            </a:r>
            <a:r>
              <a:rPr lang="ru-RU" sz="900">
                <a:solidFill>
                  <a:srgbClr val="282828"/>
                </a:solidFill>
                <a:highlight>
                  <a:srgbClr val="FFFFFF"/>
                </a:highlight>
              </a:rPr>
              <a:t>Укажите, что станет количественным и качественным результатом каждого мероприятия. Количественные результаты измеряйте в людях: опирайтесь на те целевые группы, на работу с которыми направлен ваш проект. Опишите, сколько представителей каждой целевой группы приняли участие в мероприятии и какие качественные изменения произошли в их жизни по итогам участия.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547" name="Google Shape;547;g291537d2b55_0_2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7675" y="3046463"/>
            <a:ext cx="6219825" cy="220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29172ed47e0_0_0"/>
          <p:cNvSpPr txBox="1">
            <a:spLocks noGrp="1"/>
          </p:cNvSpPr>
          <p:nvPr>
            <p:ph type="title"/>
          </p:nvPr>
        </p:nvSpPr>
        <p:spPr>
          <a:xfrm>
            <a:off x="282146" y="2419349"/>
            <a:ext cx="11627700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"/>
              <a:buNone/>
            </a:pPr>
            <a:r>
              <a:rPr lang="ru-RU" sz="8800">
                <a:latin typeface="Arial"/>
                <a:ea typeface="Arial"/>
                <a:cs typeface="Arial"/>
                <a:sym typeface="Arial"/>
              </a:rPr>
              <a:t>Как разработать мероприятие?</a:t>
            </a:r>
            <a:endParaRPr sz="8800">
              <a:solidFill>
                <a:srgbClr val="B046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291537d2b55_0_373"/>
          <p:cNvSpPr txBox="1"/>
          <p:nvPr/>
        </p:nvSpPr>
        <p:spPr>
          <a:xfrm>
            <a:off x="3817497" y="948903"/>
            <a:ext cx="7974900" cy="39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Для каждого мероприятия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важно продумать: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-"/>
            </a:pPr>
            <a:r>
              <a:rPr lang="ru-RU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Содержание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-"/>
            </a:pPr>
            <a:r>
              <a:rPr lang="ru-RU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 проведения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-"/>
            </a:pPr>
            <a:r>
              <a:rPr lang="ru-RU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время проведения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-"/>
            </a:pPr>
            <a:r>
              <a:rPr lang="ru-RU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количественные и качественные результаты</a:t>
            </a:r>
            <a:endParaRPr/>
          </a:p>
        </p:txBody>
      </p:sp>
      <p:sp>
        <p:nvSpPr>
          <p:cNvPr id="558" name="Google Shape;558;g291537d2b55_0_373"/>
          <p:cNvSpPr txBox="1"/>
          <p:nvPr/>
        </p:nvSpPr>
        <p:spPr>
          <a:xfrm>
            <a:off x="304648" y="948903"/>
            <a:ext cx="33381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Разработка</a:t>
            </a:r>
            <a:r>
              <a:rPr lang="ru-RU" sz="3600" b="1">
                <a:solidFill>
                  <a:srgbClr val="B04688"/>
                </a:solidFill>
                <a:latin typeface="Arial"/>
                <a:ea typeface="Arial"/>
                <a:cs typeface="Arial"/>
                <a:sym typeface="Arial"/>
              </a:rPr>
              <a:t> мероприятия </a:t>
            </a:r>
            <a:r>
              <a:rPr lang="ru-RU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проекта</a:t>
            </a:r>
            <a:endParaRPr/>
          </a:p>
        </p:txBody>
      </p:sp>
      <p:cxnSp>
        <p:nvCxnSpPr>
          <p:cNvPr id="559" name="Google Shape;559;g291537d2b55_0_373"/>
          <p:cNvCxnSpPr/>
          <p:nvPr/>
        </p:nvCxnSpPr>
        <p:spPr>
          <a:xfrm>
            <a:off x="3642609" y="602750"/>
            <a:ext cx="0" cy="4662600"/>
          </a:xfrm>
          <a:prstGeom prst="straightConnector1">
            <a:avLst/>
          </a:prstGeom>
          <a:noFill/>
          <a:ln w="412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60" name="Google Shape;560;g291537d2b55_0_373"/>
          <p:cNvCxnSpPr/>
          <p:nvPr/>
        </p:nvCxnSpPr>
        <p:spPr>
          <a:xfrm rot="10800000">
            <a:off x="3642742" y="5265374"/>
            <a:ext cx="8244600" cy="0"/>
          </a:xfrm>
          <a:prstGeom prst="straightConnector1">
            <a:avLst/>
          </a:prstGeom>
          <a:noFill/>
          <a:ln w="412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61" name="Google Shape;561;g291537d2b55_0_373"/>
          <p:cNvSpPr txBox="1"/>
          <p:nvPr/>
        </p:nvSpPr>
        <p:spPr>
          <a:xfrm>
            <a:off x="3642609" y="5450040"/>
            <a:ext cx="80424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3C3837"/>
                </a:solidFill>
                <a:latin typeface="Arial"/>
                <a:ea typeface="Arial"/>
                <a:cs typeface="Arial"/>
                <a:sym typeface="Arial"/>
              </a:rPr>
              <a:t>Из описания мероприятий должно быть понятно, где, зачем, для кого они проводятся и что на них будет происходить</a:t>
            </a:r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291537d2b55_0_338"/>
          <p:cNvSpPr txBox="1"/>
          <p:nvPr/>
        </p:nvSpPr>
        <p:spPr>
          <a:xfrm>
            <a:off x="304648" y="2016386"/>
            <a:ext cx="5346600" cy="39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800" b="1">
                <a:solidFill>
                  <a:srgbClr val="B04688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rgbClr val="B04688"/>
                </a:solidFill>
                <a:latin typeface="Arial"/>
                <a:ea typeface="Arial"/>
                <a:cs typeface="Arial"/>
                <a:sym typeface="Arial"/>
              </a:rPr>
              <a:t>Определить</a:t>
            </a:r>
            <a:r>
              <a:rPr lang="ru-RU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сколько человек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примут участие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мероприятии</a:t>
            </a:r>
            <a:endParaRPr/>
          </a:p>
        </p:txBody>
      </p:sp>
      <p:cxnSp>
        <p:nvCxnSpPr>
          <p:cNvPr id="567" name="Google Shape;567;g291537d2b55_0_338"/>
          <p:cNvCxnSpPr/>
          <p:nvPr/>
        </p:nvCxnSpPr>
        <p:spPr>
          <a:xfrm>
            <a:off x="5831173" y="1911455"/>
            <a:ext cx="0" cy="4662600"/>
          </a:xfrm>
          <a:prstGeom prst="straightConnector1">
            <a:avLst/>
          </a:prstGeom>
          <a:noFill/>
          <a:ln w="412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68" name="Google Shape;568;g291537d2b55_0_338"/>
          <p:cNvSpPr txBox="1"/>
          <p:nvPr/>
        </p:nvSpPr>
        <p:spPr>
          <a:xfrm>
            <a:off x="304647" y="359144"/>
            <a:ext cx="101286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Как спланировать результат мероприятия?</a:t>
            </a:r>
            <a:endParaRPr/>
          </a:p>
        </p:txBody>
      </p:sp>
      <p:sp>
        <p:nvSpPr>
          <p:cNvPr id="569" name="Google Shape;569;g291537d2b55_0_338"/>
          <p:cNvSpPr txBox="1"/>
          <p:nvPr/>
        </p:nvSpPr>
        <p:spPr>
          <a:xfrm>
            <a:off x="6096000" y="2016386"/>
            <a:ext cx="5346600" cy="39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800" b="1">
                <a:solidFill>
                  <a:srgbClr val="B04688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rgbClr val="B04688"/>
                </a:solidFill>
                <a:latin typeface="Arial"/>
                <a:ea typeface="Arial"/>
                <a:cs typeface="Arial"/>
                <a:sym typeface="Arial"/>
              </a:rPr>
              <a:t>Описать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что конкретно они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узнают, сделают,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приобретут</a:t>
            </a:r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291537d2b55_0_345"/>
          <p:cNvSpPr txBox="1">
            <a:spLocks noGrp="1"/>
          </p:cNvSpPr>
          <p:nvPr>
            <p:ph type="title"/>
          </p:nvPr>
        </p:nvSpPr>
        <p:spPr>
          <a:xfrm>
            <a:off x="282146" y="1528358"/>
            <a:ext cx="11627700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br>
              <a:rPr lang="ru-RU" sz="4800"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latin typeface="Arial"/>
                <a:ea typeface="Arial"/>
                <a:cs typeface="Arial"/>
                <a:sym typeface="Arial"/>
              </a:rPr>
              <a:t>1. Убедитесь, что задуманные вами мероприятия подходят для вашей целевой группы</a:t>
            </a:r>
            <a:br>
              <a:rPr lang="ru-RU" sz="2400"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latin typeface="Arial"/>
                <a:ea typeface="Arial"/>
                <a:cs typeface="Arial"/>
                <a:sym typeface="Arial"/>
              </a:rPr>
              <a:t>2. Спланируйте результат каждого мероприятия с целевой группой: сколько человек примут в нем участие и что конкретно они получат</a:t>
            </a:r>
            <a:br>
              <a:rPr lang="ru-RU" sz="2400"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latin typeface="Arial"/>
                <a:ea typeface="Arial"/>
                <a:cs typeface="Arial"/>
                <a:sym typeface="Arial"/>
              </a:rPr>
              <a:t>3. Продумайте содержание мероприятий: где, зачем, для кого они проводятся и что на них будет происходить</a:t>
            </a:r>
            <a:br>
              <a:rPr lang="ru-RU" sz="2400"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latin typeface="Arial"/>
                <a:ea typeface="Arial"/>
                <a:cs typeface="Arial"/>
                <a:sym typeface="Arial"/>
              </a:rPr>
              <a:t>4. Проверьте, что мероприятий достаточно, чтобы решить задачу, которую вы поставили.</a:t>
            </a:r>
            <a:br>
              <a:rPr lang="ru-RU" sz="2400"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latin typeface="Arial"/>
                <a:ea typeface="Arial"/>
                <a:cs typeface="Arial"/>
                <a:sym typeface="Arial"/>
              </a:rPr>
              <a:t>Помните! Чем больше целевая группа вовлечена в проект, тем глубже результат</a:t>
            </a:r>
            <a:br>
              <a:rPr lang="ru-RU" sz="2400"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latin typeface="Arial"/>
                <a:ea typeface="Arial"/>
                <a:cs typeface="Arial"/>
                <a:sym typeface="Arial"/>
              </a:rPr>
              <a:t>5. Спланируйте мероприятия по измерению результата проекта</a:t>
            </a:r>
            <a:endParaRPr sz="4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g291537d2b55_0_345"/>
          <p:cNvSpPr txBox="1"/>
          <p:nvPr/>
        </p:nvSpPr>
        <p:spPr>
          <a:xfrm>
            <a:off x="282146" y="328029"/>
            <a:ext cx="100854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rgbClr val="B04688"/>
                </a:solidFill>
                <a:latin typeface="Arial"/>
                <a:ea typeface="Arial"/>
                <a:cs typeface="Arial"/>
                <a:sym typeface="Arial"/>
              </a:rPr>
              <a:t>5 советов по разработке мероприятий вашего проекта</a:t>
            </a:r>
            <a:endParaRPr sz="3600" b="1">
              <a:solidFill>
                <a:srgbClr val="B046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291537d2b55_0_235"/>
          <p:cNvSpPr txBox="1"/>
          <p:nvPr/>
        </p:nvSpPr>
        <p:spPr>
          <a:xfrm>
            <a:off x="420130" y="329371"/>
            <a:ext cx="5589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Заполнение заявки</a:t>
            </a:r>
            <a:endParaRPr/>
          </a:p>
        </p:txBody>
      </p:sp>
      <p:sp>
        <p:nvSpPr>
          <p:cNvPr id="581" name="Google Shape;581;g291537d2b55_0_235"/>
          <p:cNvSpPr txBox="1"/>
          <p:nvPr/>
        </p:nvSpPr>
        <p:spPr>
          <a:xfrm>
            <a:off x="420125" y="1216550"/>
            <a:ext cx="985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0000" marR="93225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2000">
                <a:solidFill>
                  <a:schemeClr val="dk1"/>
                </a:solidFill>
              </a:rPr>
              <a:t>Заполнение подраздела</a:t>
            </a:r>
            <a:r>
              <a:rPr lang="ru-RU" sz="2000" b="1">
                <a:solidFill>
                  <a:schemeClr val="dk1"/>
                </a:solidFill>
              </a:rPr>
              <a:t> “Дополнительная информация о проекте”</a:t>
            </a:r>
            <a:endParaRPr sz="2800"/>
          </a:p>
        </p:txBody>
      </p:sp>
      <p:sp>
        <p:nvSpPr>
          <p:cNvPr id="582" name="Google Shape;582;g291537d2b55_0_235"/>
          <p:cNvSpPr txBox="1"/>
          <p:nvPr/>
        </p:nvSpPr>
        <p:spPr>
          <a:xfrm>
            <a:off x="779400" y="1806150"/>
            <a:ext cx="10896600" cy="14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93225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highlight>
                  <a:srgbClr val="FFFFFF"/>
                </a:highlight>
              </a:rPr>
              <a:t>По желанию Заявителя может быть представлена дополнительная информация о проекте, в виде ссылки на облачное хранилище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marR="93225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highlight>
                  <a:srgbClr val="FFFFFF"/>
                </a:highlight>
              </a:rPr>
              <a:t>Рекомендуем не игнорировать этот раздел и сюда загружать информацию какая не поместилась в проекте и ссылаться на нее в тексте проекта 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583" name="Google Shape;583;g291537d2b55_0_2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7950" y="3207375"/>
            <a:ext cx="9390200" cy="3469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291537d2b55_0_250"/>
          <p:cNvSpPr txBox="1">
            <a:spLocks noGrp="1"/>
          </p:cNvSpPr>
          <p:nvPr>
            <p:ph type="title"/>
          </p:nvPr>
        </p:nvSpPr>
        <p:spPr>
          <a:xfrm>
            <a:off x="282146" y="2488507"/>
            <a:ext cx="11627700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lang="ru-RU" sz="7200" i="0" u="none" strike="noStrike">
                <a:latin typeface="Arial"/>
                <a:ea typeface="Arial"/>
                <a:cs typeface="Arial"/>
                <a:sym typeface="Arial"/>
              </a:rPr>
              <a:t>Заполнение </a:t>
            </a:r>
            <a:r>
              <a:rPr lang="ru-RU" sz="7200"/>
              <a:t>раздела </a:t>
            </a:r>
            <a:endParaRPr sz="7200"/>
          </a:p>
          <a:p>
            <a:pPr marL="4572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/>
              <a:t>“Смета проекта”</a:t>
            </a:r>
            <a:endParaRPr sz="720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291537d2b55_0_243"/>
          <p:cNvSpPr txBox="1"/>
          <p:nvPr/>
        </p:nvSpPr>
        <p:spPr>
          <a:xfrm>
            <a:off x="789650" y="1117375"/>
            <a:ext cx="10896600" cy="55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60000" marR="79375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1">
                <a:solidFill>
                  <a:schemeClr val="dk1"/>
                </a:solidFill>
              </a:rPr>
              <a:t>Данный раздел рекомендуется заполнять после внимательного изучения методических рекомендаций по подготовке бюджета проекта, описанными ниже. Игнорирование указанных методических рекомендаций, подготовленных с учетом анализа опыта проведения конкурсов прошлых лет, может повлечь получение низкой оценки, поскольку с бюджетом проекта связано несколько значимых критериев оценки.</a:t>
            </a:r>
            <a:endParaRPr sz="26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291537d2b55_0_261"/>
          <p:cNvSpPr txBox="1">
            <a:spLocks noGrp="1"/>
          </p:cNvSpPr>
          <p:nvPr>
            <p:ph type="title"/>
          </p:nvPr>
        </p:nvSpPr>
        <p:spPr>
          <a:xfrm>
            <a:off x="282146" y="2249616"/>
            <a:ext cx="11627700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04688"/>
              </a:buClr>
              <a:buSzPts val="6000"/>
              <a:buFont typeface="Arial"/>
              <a:buNone/>
            </a:pPr>
            <a:r>
              <a:rPr lang="ru-RU" sz="6000">
                <a:solidFill>
                  <a:srgbClr val="B04688"/>
                </a:solidFill>
              </a:rPr>
              <a:t>Основные принципы </a:t>
            </a:r>
            <a:br>
              <a:rPr lang="ru-RU" sz="6000"/>
            </a:br>
            <a:r>
              <a:rPr lang="ru-RU" sz="6000"/>
              <a:t>формирования бюджета проекта</a:t>
            </a:r>
            <a:endParaRPr sz="6000">
              <a:solidFill>
                <a:srgbClr val="B04688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8"/>
          <p:cNvSpPr txBox="1">
            <a:spLocks noGrp="1"/>
          </p:cNvSpPr>
          <p:nvPr>
            <p:ph type="title"/>
          </p:nvPr>
        </p:nvSpPr>
        <p:spPr>
          <a:xfrm>
            <a:off x="282146" y="306343"/>
            <a:ext cx="11627707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ru-RU" sz="6600">
                <a:latin typeface="Arial"/>
                <a:ea typeface="Arial"/>
                <a:cs typeface="Arial"/>
                <a:sym typeface="Arial"/>
              </a:rPr>
              <a:t>Выбор направления</a:t>
            </a:r>
            <a:endParaRPr sz="400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8"/>
          <p:cNvSpPr txBox="1"/>
          <p:nvPr/>
        </p:nvSpPr>
        <p:spPr>
          <a:xfrm>
            <a:off x="374820" y="1455075"/>
            <a:ext cx="101981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Направление: </a:t>
            </a:r>
            <a:r>
              <a:rPr lang="ru-RU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Поддержка молодежных проектов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8"/>
          <p:cNvSpPr txBox="1"/>
          <p:nvPr/>
        </p:nvSpPr>
        <p:spPr>
          <a:xfrm>
            <a:off x="374820" y="1963488"/>
            <a:ext cx="11535034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Примерная тематика направления: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Развитие научно-технического и художественного творчества детей и молодежи;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sz="24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Развитие добровольчества в молодежной среде</a:t>
            </a:r>
            <a:r>
              <a:rPr lang="ru-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sz="24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Профориентация и содействие трудоустройству молодежи;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sz="24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Формирование у школьников и студентов навыков ведения бизнеса и проектной работы</a:t>
            </a:r>
            <a:r>
              <a:rPr lang="ru-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sz="24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Деятельность детей и молодежи в сфере краеведения и экологии;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sz="24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Содействие повышению уровня занятости молодежи в небольших населенных пунктах и моногородах, развитие общедоступной инфраструктуры для молодежи в сельской местности</a:t>
            </a:r>
            <a:r>
              <a:rPr lang="ru-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sz="24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Поддержка детских и молодежных сообществ; 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291537d2b55_0_265"/>
          <p:cNvSpPr/>
          <p:nvPr/>
        </p:nvSpPr>
        <p:spPr>
          <a:xfrm>
            <a:off x="4931764" y="1910168"/>
            <a:ext cx="6885600" cy="37194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3C3837"/>
                </a:solidFill>
                <a:latin typeface="Arial"/>
                <a:ea typeface="Arial"/>
                <a:cs typeface="Arial"/>
                <a:sym typeface="Arial"/>
              </a:rPr>
              <a:t>- Бюджет должен обеспечивать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3C3837"/>
                </a:solidFill>
                <a:latin typeface="Arial"/>
                <a:ea typeface="Arial"/>
                <a:cs typeface="Arial"/>
                <a:sym typeface="Arial"/>
              </a:rPr>
              <a:t>выполнение всех мероприятий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3C3837"/>
                </a:solidFill>
                <a:latin typeface="Arial"/>
                <a:ea typeface="Arial"/>
                <a:cs typeface="Arial"/>
                <a:sym typeface="Arial"/>
              </a:rPr>
              <a:t>календарного плана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3C3837"/>
                </a:solidFill>
                <a:latin typeface="Arial"/>
                <a:ea typeface="Arial"/>
                <a:cs typeface="Arial"/>
                <a:sym typeface="Arial"/>
              </a:rPr>
              <a:t>- Соотнесите статьи расходов и мероприятия: каждая статья расходов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3C3837"/>
                </a:solidFill>
                <a:latin typeface="Arial"/>
                <a:ea typeface="Arial"/>
                <a:cs typeface="Arial"/>
                <a:sym typeface="Arial"/>
              </a:rPr>
              <a:t>должна соответствовать конкретному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3C3837"/>
                </a:solidFill>
                <a:latin typeface="Arial"/>
                <a:ea typeface="Arial"/>
                <a:cs typeface="Arial"/>
                <a:sym typeface="Arial"/>
              </a:rPr>
              <a:t>мероприятию</a:t>
            </a:r>
            <a:endParaRPr/>
          </a:p>
        </p:txBody>
      </p:sp>
      <p:sp>
        <p:nvSpPr>
          <p:cNvPr id="604" name="Google Shape;604;g291537d2b55_0_265"/>
          <p:cNvSpPr txBox="1"/>
          <p:nvPr/>
        </p:nvSpPr>
        <p:spPr>
          <a:xfrm>
            <a:off x="374755" y="1905484"/>
            <a:ext cx="4422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rgbClr val="B04688"/>
                </a:solidFill>
                <a:latin typeface="Arial"/>
                <a:ea typeface="Arial"/>
                <a:cs typeface="Arial"/>
                <a:sym typeface="Arial"/>
              </a:rPr>
              <a:t>Обоснованность</a:t>
            </a:r>
            <a:endParaRPr sz="3600">
              <a:solidFill>
                <a:srgbClr val="B046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291537d2b55_0_270"/>
          <p:cNvSpPr/>
          <p:nvPr/>
        </p:nvSpPr>
        <p:spPr>
          <a:xfrm>
            <a:off x="4796852" y="528403"/>
            <a:ext cx="6885600" cy="58011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3C3837"/>
                </a:solidFill>
                <a:latin typeface="Arial"/>
                <a:ea typeface="Arial"/>
                <a:cs typeface="Arial"/>
                <a:sym typeface="Arial"/>
              </a:rPr>
              <a:t>Расходы по бюджету должны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3C3837"/>
                </a:solidFill>
                <a:latin typeface="Arial"/>
                <a:ea typeface="Arial"/>
                <a:cs typeface="Arial"/>
                <a:sym typeface="Arial"/>
              </a:rPr>
              <a:t>соответствовать рыночным ценам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3C3837"/>
                </a:solidFill>
                <a:latin typeface="Arial"/>
                <a:ea typeface="Arial"/>
                <a:cs typeface="Arial"/>
                <a:sym typeface="Arial"/>
              </a:rPr>
              <a:t>- Не завышайте величину расходов,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3C3837"/>
                </a:solidFill>
                <a:latin typeface="Arial"/>
                <a:ea typeface="Arial"/>
                <a:cs typeface="Arial"/>
                <a:sym typeface="Arial"/>
              </a:rPr>
              <a:t>планируя возможное подорожание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3C3837"/>
                </a:solidFill>
                <a:latin typeface="Arial"/>
                <a:ea typeface="Arial"/>
                <a:cs typeface="Arial"/>
                <a:sym typeface="Arial"/>
              </a:rPr>
              <a:t>товаров и услуг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3C3837"/>
                </a:solidFill>
                <a:latin typeface="Arial"/>
                <a:ea typeface="Arial"/>
                <a:cs typeface="Arial"/>
                <a:sym typeface="Arial"/>
              </a:rPr>
              <a:t>- Из бюджета должно быть очевидно,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3C3837"/>
                </a:solidFill>
                <a:latin typeface="Arial"/>
                <a:ea typeface="Arial"/>
                <a:cs typeface="Arial"/>
                <a:sym typeface="Arial"/>
              </a:rPr>
              <a:t>что вы используете оптимальный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3C3837"/>
                </a:solidFill>
                <a:latin typeface="Arial"/>
                <a:ea typeface="Arial"/>
                <a:cs typeface="Arial"/>
                <a:sym typeface="Arial"/>
              </a:rPr>
              <a:t>объем ресурсов, чтобы достигнуть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3C3837"/>
                </a:solidFill>
                <a:latin typeface="Arial"/>
                <a:ea typeface="Arial"/>
                <a:cs typeface="Arial"/>
                <a:sym typeface="Arial"/>
              </a:rPr>
              <a:t>результатов проекта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3C3837"/>
                </a:solidFill>
                <a:latin typeface="Arial"/>
                <a:ea typeface="Arial"/>
                <a:cs typeface="Arial"/>
                <a:sym typeface="Arial"/>
              </a:rPr>
              <a:t>- Прописывайте каждую позицию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3C3837"/>
                </a:solidFill>
                <a:latin typeface="Arial"/>
                <a:ea typeface="Arial"/>
                <a:cs typeface="Arial"/>
                <a:sym typeface="Arial"/>
              </a:rPr>
              <a:t>детально, особенно если это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3C3837"/>
                </a:solidFill>
                <a:latin typeface="Arial"/>
                <a:ea typeface="Arial"/>
                <a:cs typeface="Arial"/>
                <a:sym typeface="Arial"/>
              </a:rPr>
              <a:t>сложный или составной товар,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3C3837"/>
                </a:solidFill>
                <a:latin typeface="Arial"/>
                <a:ea typeface="Arial"/>
                <a:cs typeface="Arial"/>
                <a:sym typeface="Arial"/>
              </a:rPr>
              <a:t>оборудование или услуга</a:t>
            </a:r>
            <a:endParaRPr/>
          </a:p>
        </p:txBody>
      </p:sp>
      <p:sp>
        <p:nvSpPr>
          <p:cNvPr id="610" name="Google Shape;610;g291537d2b55_0_270"/>
          <p:cNvSpPr txBox="1"/>
          <p:nvPr/>
        </p:nvSpPr>
        <p:spPr>
          <a:xfrm>
            <a:off x="374755" y="1905484"/>
            <a:ext cx="4422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rgbClr val="B04688"/>
                </a:solidFill>
                <a:latin typeface="Arial"/>
                <a:ea typeface="Arial"/>
                <a:cs typeface="Arial"/>
                <a:sym typeface="Arial"/>
              </a:rPr>
              <a:t>Реалистичность</a:t>
            </a:r>
            <a:endParaRPr sz="3600">
              <a:solidFill>
                <a:srgbClr val="B046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291537d2b55_0_254"/>
          <p:cNvSpPr txBox="1"/>
          <p:nvPr/>
        </p:nvSpPr>
        <p:spPr>
          <a:xfrm>
            <a:off x="420130" y="329371"/>
            <a:ext cx="5589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Заполнение заявки</a:t>
            </a:r>
            <a:endParaRPr/>
          </a:p>
        </p:txBody>
      </p:sp>
      <p:sp>
        <p:nvSpPr>
          <p:cNvPr id="616" name="Google Shape;616;g291537d2b55_0_254"/>
          <p:cNvSpPr txBox="1"/>
          <p:nvPr/>
        </p:nvSpPr>
        <p:spPr>
          <a:xfrm>
            <a:off x="420125" y="1216550"/>
            <a:ext cx="985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0000" marR="93225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2000">
                <a:solidFill>
                  <a:schemeClr val="dk1"/>
                </a:solidFill>
              </a:rPr>
              <a:t>Заполнение раздела</a:t>
            </a:r>
            <a:r>
              <a:rPr lang="ru-RU" sz="2000" b="1">
                <a:solidFill>
                  <a:schemeClr val="dk1"/>
                </a:solidFill>
              </a:rPr>
              <a:t> “Смета проекта”</a:t>
            </a:r>
            <a:endParaRPr sz="2800"/>
          </a:p>
        </p:txBody>
      </p:sp>
      <p:sp>
        <p:nvSpPr>
          <p:cNvPr id="617" name="Google Shape;617;g291537d2b55_0_254"/>
          <p:cNvSpPr txBox="1"/>
          <p:nvPr/>
        </p:nvSpPr>
        <p:spPr>
          <a:xfrm>
            <a:off x="779400" y="1806150"/>
            <a:ext cx="5463600" cy="46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93225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</a:rPr>
              <a:t>В данных статьях расходов указываются необходимые для реализации проекта, оборудование, инвентарь, материалы и т.п. . При планировании данной статьи допустима группировка однотипных единиц закупки.</a:t>
            </a:r>
            <a:endParaRPr sz="1100">
              <a:solidFill>
                <a:schemeClr val="dk1"/>
              </a:solidFill>
            </a:endParaRPr>
          </a:p>
          <a:p>
            <a:pPr marL="0" marR="84455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</a:rPr>
              <a:t>В комментарии желательно указать производителя и точную модель оборудования, материалов, а также привести ссылку на конкретный или аналогичный товар.</a:t>
            </a:r>
            <a:endParaRPr sz="1100">
              <a:solidFill>
                <a:schemeClr val="dk1"/>
              </a:solidFill>
            </a:endParaRPr>
          </a:p>
          <a:p>
            <a:pPr marL="0" marR="8001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</a:rPr>
              <a:t>Если реализация проекта требует использования дорогостоящего оборудования, необходимо рассмотреть вариант аренды в качестве альтернативы (и в случае отклонения этого варианта подробно изложить доводы в комментарии).</a:t>
            </a:r>
            <a:endParaRPr sz="1100">
              <a:solidFill>
                <a:schemeClr val="dk1"/>
              </a:solidFill>
            </a:endParaRPr>
          </a:p>
          <a:p>
            <a:pPr marL="0" marR="93225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</a:rPr>
              <a:t>Обратите внимание при заполнении суммы затрат есть 2 вкладки: </a:t>
            </a:r>
            <a:endParaRPr sz="1100">
              <a:solidFill>
                <a:schemeClr val="dk1"/>
              </a:solidFill>
            </a:endParaRPr>
          </a:p>
          <a:p>
            <a:pPr marL="457200" marR="93225" lvl="0" indent="-298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ru-RU" sz="1100">
                <a:solidFill>
                  <a:schemeClr val="dk1"/>
                </a:solidFill>
              </a:rPr>
              <a:t>Собственные средства заявителя и дополнительные ресурсы, привлекаемые на реализацию проекта</a:t>
            </a:r>
            <a:endParaRPr sz="1100">
              <a:solidFill>
                <a:schemeClr val="dk1"/>
              </a:solidFill>
            </a:endParaRPr>
          </a:p>
          <a:p>
            <a:pPr marL="457200" marR="93225" lvl="0" indent="-298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Char char="-"/>
            </a:pPr>
            <a:r>
              <a:rPr lang="ru-RU" sz="1100">
                <a:solidFill>
                  <a:srgbClr val="333333"/>
                </a:solidFill>
                <a:highlight>
                  <a:srgbClr val="FFFFFF"/>
                </a:highlight>
              </a:rPr>
              <a:t>Средства гранта (Средства, запрашиваемые в АНО “Образ Будущего” для реализации проекта)</a:t>
            </a:r>
            <a:endParaRPr sz="11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marR="93225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</a:rPr>
              <a:t>Поле “Собственные средства заявителя и дополнительные ресурсы, привлекаемые на реализацию проекта</a:t>
            </a:r>
            <a:r>
              <a:rPr lang="ru-RU" sz="1100">
                <a:solidFill>
                  <a:srgbClr val="333333"/>
                </a:solidFill>
                <a:highlight>
                  <a:srgbClr val="FFFFFF"/>
                </a:highlight>
              </a:rPr>
              <a:t>” считаются автоматически</a:t>
            </a:r>
            <a:endParaRPr sz="13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618" name="Google Shape;618;g291537d2b55_0_2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9800" y="2662725"/>
            <a:ext cx="5926550" cy="212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291537d2b55_0_316"/>
          <p:cNvSpPr txBox="1">
            <a:spLocks noGrp="1"/>
          </p:cNvSpPr>
          <p:nvPr>
            <p:ph type="title"/>
          </p:nvPr>
        </p:nvSpPr>
        <p:spPr>
          <a:xfrm>
            <a:off x="282146" y="2125053"/>
            <a:ext cx="11627700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ru-RU" sz="6600"/>
              <a:t>Бюджет проекта не может составлять только сумму гранта</a:t>
            </a:r>
            <a:endParaRPr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291537d2b55_0_305"/>
          <p:cNvSpPr txBox="1"/>
          <p:nvPr/>
        </p:nvSpPr>
        <p:spPr>
          <a:xfrm>
            <a:off x="8229600" y="4370591"/>
            <a:ext cx="31839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3C3837"/>
                </a:solidFill>
                <a:latin typeface="Arial"/>
                <a:ea typeface="Arial"/>
                <a:cs typeface="Arial"/>
                <a:sym typeface="Arial"/>
              </a:rPr>
              <a:t>Собственный вклад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3C3837"/>
                </a:solidFill>
                <a:latin typeface="Arial"/>
                <a:ea typeface="Arial"/>
                <a:cs typeface="Arial"/>
                <a:sym typeface="Arial"/>
              </a:rPr>
              <a:t>и вклад партнеров –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3C3837"/>
                </a:solidFill>
                <a:latin typeface="Arial"/>
                <a:ea typeface="Arial"/>
                <a:cs typeface="Arial"/>
                <a:sym typeface="Arial"/>
              </a:rPr>
              <a:t>софинансирование</a:t>
            </a:r>
            <a:endParaRPr sz="2400" b="1">
              <a:solidFill>
                <a:srgbClr val="3C383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g291537d2b55_0_305"/>
          <p:cNvSpPr txBox="1"/>
          <p:nvPr/>
        </p:nvSpPr>
        <p:spPr>
          <a:xfrm>
            <a:off x="8229600" y="2093202"/>
            <a:ext cx="33045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Средства, которые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необходимо найти </a:t>
            </a:r>
            <a:r>
              <a:rPr lang="ru-R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сумма гранта</a:t>
            </a:r>
            <a:endParaRPr/>
          </a:p>
        </p:txBody>
      </p:sp>
      <p:sp>
        <p:nvSpPr>
          <p:cNvPr id="630" name="Google Shape;630;g291537d2b55_0_305"/>
          <p:cNvSpPr txBox="1"/>
          <p:nvPr/>
        </p:nvSpPr>
        <p:spPr>
          <a:xfrm>
            <a:off x="943100" y="402825"/>
            <a:ext cx="89493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rgbClr val="B04688"/>
                </a:solidFill>
                <a:latin typeface="Arial"/>
                <a:ea typeface="Arial"/>
                <a:cs typeface="Arial"/>
                <a:sym typeface="Arial"/>
              </a:rPr>
              <a:t>Бюджет проекта мож</a:t>
            </a:r>
            <a:r>
              <a:rPr lang="ru-RU" sz="3600" b="1">
                <a:solidFill>
                  <a:srgbClr val="B04688"/>
                </a:solidFill>
              </a:rPr>
              <a:t>но представить следующим образом</a:t>
            </a:r>
            <a:endParaRPr/>
          </a:p>
        </p:txBody>
      </p:sp>
      <p:sp>
        <p:nvSpPr>
          <p:cNvPr id="631" name="Google Shape;631;g291537d2b55_0_305"/>
          <p:cNvSpPr/>
          <p:nvPr/>
        </p:nvSpPr>
        <p:spPr>
          <a:xfrm>
            <a:off x="1333848" y="2093202"/>
            <a:ext cx="3462000" cy="3477600"/>
          </a:xfrm>
          <a:prstGeom prst="arc">
            <a:avLst>
              <a:gd name="adj1" fmla="val 16200000"/>
              <a:gd name="adj2" fmla="val 0"/>
            </a:avLst>
          </a:prstGeom>
          <a:solidFill>
            <a:schemeClr val="lt1"/>
          </a:solidFill>
          <a:ln w="152400" cap="flat" cmpd="sng">
            <a:solidFill>
              <a:srgbClr val="B0468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g291537d2b55_0_305"/>
          <p:cNvSpPr/>
          <p:nvPr/>
        </p:nvSpPr>
        <p:spPr>
          <a:xfrm>
            <a:off x="1333848" y="2093202"/>
            <a:ext cx="3462000" cy="3477600"/>
          </a:xfrm>
          <a:prstGeom prst="arc">
            <a:avLst>
              <a:gd name="adj1" fmla="val 21416009"/>
              <a:gd name="adj2" fmla="val 16236697"/>
            </a:avLst>
          </a:prstGeom>
          <a:solidFill>
            <a:schemeClr val="lt1"/>
          </a:solidFill>
          <a:ln w="152400" cap="flat" cmpd="sng">
            <a:solidFill>
              <a:srgbClr val="0E7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33" name="Google Shape;633;g291537d2b55_0_305"/>
          <p:cNvCxnSpPr/>
          <p:nvPr/>
        </p:nvCxnSpPr>
        <p:spPr>
          <a:xfrm>
            <a:off x="4212236" y="2428407"/>
            <a:ext cx="4017300" cy="0"/>
          </a:xfrm>
          <a:prstGeom prst="straightConnector1">
            <a:avLst/>
          </a:prstGeom>
          <a:noFill/>
          <a:ln w="66675" cap="flat" cmpd="sng">
            <a:solidFill>
              <a:srgbClr val="B04688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634" name="Google Shape;634;g291537d2b55_0_305"/>
          <p:cNvCxnSpPr>
            <a:endCxn id="628" idx="1"/>
          </p:cNvCxnSpPr>
          <p:nvPr/>
        </p:nvCxnSpPr>
        <p:spPr>
          <a:xfrm>
            <a:off x="4437000" y="4970891"/>
            <a:ext cx="3792600" cy="0"/>
          </a:xfrm>
          <a:prstGeom prst="straightConnector1">
            <a:avLst/>
          </a:prstGeom>
          <a:noFill/>
          <a:ln w="69850" cap="flat" cmpd="sng">
            <a:solidFill>
              <a:srgbClr val="0E70A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635" name="Google Shape;635;g291537d2b55_0_305"/>
          <p:cNvSpPr txBox="1"/>
          <p:nvPr/>
        </p:nvSpPr>
        <p:spPr>
          <a:xfrm>
            <a:off x="2191054" y="3047231"/>
            <a:ext cx="18663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Общий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бюджет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проекта</a:t>
            </a:r>
            <a:endParaRPr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291537d2b55_0_419"/>
          <p:cNvSpPr txBox="1">
            <a:spLocks noGrp="1"/>
          </p:cNvSpPr>
          <p:nvPr>
            <p:ph type="title"/>
          </p:nvPr>
        </p:nvSpPr>
        <p:spPr>
          <a:xfrm>
            <a:off x="282146" y="2309578"/>
            <a:ext cx="11627700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ru-RU" sz="6600">
                <a:latin typeface="Arial"/>
                <a:ea typeface="Arial"/>
                <a:cs typeface="Arial"/>
                <a:sym typeface="Arial"/>
              </a:rPr>
              <a:t>Что может входить в</a:t>
            </a:r>
            <a:br>
              <a:rPr lang="ru-RU" sz="6600">
                <a:latin typeface="Arial"/>
                <a:ea typeface="Arial"/>
                <a:cs typeface="Arial"/>
                <a:sym typeface="Arial"/>
              </a:rPr>
            </a:br>
            <a:r>
              <a:rPr lang="ru-RU" sz="6600">
                <a:latin typeface="Arial"/>
                <a:ea typeface="Arial"/>
                <a:cs typeface="Arial"/>
                <a:sym typeface="Arial"/>
              </a:rPr>
              <a:t>софинансирование?</a:t>
            </a:r>
            <a:endParaRPr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291537d2b55_0_320"/>
          <p:cNvSpPr/>
          <p:nvPr/>
        </p:nvSpPr>
        <p:spPr>
          <a:xfrm>
            <a:off x="409732" y="959370"/>
            <a:ext cx="10887900" cy="1633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Собственный вклад </a:t>
            </a:r>
            <a:r>
              <a:rPr lang="ru-RU" sz="2000" b="1">
                <a:solidFill>
                  <a:schemeClr val="dk1"/>
                </a:solidFill>
              </a:rPr>
              <a:t>заявителя</a:t>
            </a:r>
            <a:r>
              <a:rPr lang="ru-RU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денежные средства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денежный эквивалент других ресурсов, которые есть в наличии у организации (помещение, оборудование, программное обеспечение и другое)</a:t>
            </a:r>
            <a:endParaRPr/>
          </a:p>
        </p:txBody>
      </p:sp>
      <p:sp>
        <p:nvSpPr>
          <p:cNvPr id="646" name="Google Shape;646;g291537d2b55_0_320"/>
          <p:cNvSpPr txBox="1"/>
          <p:nvPr/>
        </p:nvSpPr>
        <p:spPr>
          <a:xfrm>
            <a:off x="3252866" y="205238"/>
            <a:ext cx="5201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rgbClr val="B04688"/>
                </a:solidFill>
                <a:latin typeface="Arial"/>
                <a:ea typeface="Arial"/>
                <a:cs typeface="Arial"/>
                <a:sym typeface="Arial"/>
              </a:rPr>
              <a:t>Софинансирование</a:t>
            </a:r>
            <a:endParaRPr sz="3600" b="1">
              <a:solidFill>
                <a:srgbClr val="B046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g291537d2b55_0_320"/>
          <p:cNvSpPr/>
          <p:nvPr/>
        </p:nvSpPr>
        <p:spPr>
          <a:xfrm>
            <a:off x="409732" y="2886856"/>
            <a:ext cx="10887900" cy="13041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Денежный эквивалент труда специалистов, </a:t>
            </a: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которых вы привлекли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для работы над проектом бесплатно, а также труда волонтеров</a:t>
            </a:r>
            <a:endParaRPr/>
          </a:p>
        </p:txBody>
      </p:sp>
      <p:sp>
        <p:nvSpPr>
          <p:cNvPr id="648" name="Google Shape;648;g291537d2b55_0_320"/>
          <p:cNvSpPr/>
          <p:nvPr/>
        </p:nvSpPr>
        <p:spPr>
          <a:xfrm>
            <a:off x="409732" y="4484559"/>
            <a:ext cx="10887900" cy="1633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Финансирование из других источников: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привлеченные денежные средства партнеров проекта или физических лиц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денежный эквивалент тех ресурсов и услуг, которые партнеры проекта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предоставляют организации бесплатно</a:t>
            </a:r>
            <a:endParaRPr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291537d2b55_0_327"/>
          <p:cNvSpPr txBox="1"/>
          <p:nvPr/>
        </p:nvSpPr>
        <p:spPr>
          <a:xfrm>
            <a:off x="3742543" y="1237396"/>
            <a:ext cx="79749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письмами поддержки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соглашениями о сотрудничестве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или иными аналогичными документами</a:t>
            </a:r>
            <a:endParaRPr/>
          </a:p>
        </p:txBody>
      </p:sp>
      <p:sp>
        <p:nvSpPr>
          <p:cNvPr id="654" name="Google Shape;654;g291537d2b55_0_327"/>
          <p:cNvSpPr txBox="1"/>
          <p:nvPr/>
        </p:nvSpPr>
        <p:spPr>
          <a:xfrm>
            <a:off x="254681" y="2983999"/>
            <a:ext cx="33381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Софинансирование подтверждается</a:t>
            </a:r>
            <a:endParaRPr/>
          </a:p>
        </p:txBody>
      </p:sp>
      <p:cxnSp>
        <p:nvCxnSpPr>
          <p:cNvPr id="655" name="Google Shape;655;g291537d2b55_0_327"/>
          <p:cNvCxnSpPr/>
          <p:nvPr/>
        </p:nvCxnSpPr>
        <p:spPr>
          <a:xfrm>
            <a:off x="3642609" y="1109272"/>
            <a:ext cx="0" cy="5411400"/>
          </a:xfrm>
          <a:prstGeom prst="straightConnector1">
            <a:avLst/>
          </a:prstGeom>
          <a:noFill/>
          <a:ln w="412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56" name="Google Shape;656;g291537d2b55_0_327"/>
          <p:cNvCxnSpPr/>
          <p:nvPr/>
        </p:nvCxnSpPr>
        <p:spPr>
          <a:xfrm rot="10800000">
            <a:off x="3642742" y="3609507"/>
            <a:ext cx="8244600" cy="0"/>
          </a:xfrm>
          <a:prstGeom prst="straightConnector1">
            <a:avLst/>
          </a:prstGeom>
          <a:noFill/>
          <a:ln w="412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57" name="Google Shape;657;g291537d2b55_0_327"/>
          <p:cNvSpPr txBox="1"/>
          <p:nvPr/>
        </p:nvSpPr>
        <p:spPr>
          <a:xfrm>
            <a:off x="3642609" y="3673295"/>
            <a:ext cx="8042400" cy="30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Письма поддержки или другие документы должны: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содержать указание на вид поддержки данному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проекту партнером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относиться к тому конкретному проекту, который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описывается в заявке, содержать дату, контактный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телефон, быть подписанными подлинной подписью,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а не картинками, сделанными с помощью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компьютерных программ</a:t>
            </a:r>
            <a:endParaRPr/>
          </a:p>
        </p:txBody>
      </p:sp>
      <p:sp>
        <p:nvSpPr>
          <p:cNvPr id="658" name="Google Shape;658;g291537d2b55_0_327"/>
          <p:cNvSpPr txBox="1"/>
          <p:nvPr/>
        </p:nvSpPr>
        <p:spPr>
          <a:xfrm>
            <a:off x="3642609" y="285061"/>
            <a:ext cx="5193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Софинансирование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291537d2b55_0_390"/>
          <p:cNvSpPr txBox="1"/>
          <p:nvPr/>
        </p:nvSpPr>
        <p:spPr>
          <a:xfrm>
            <a:off x="420130" y="329371"/>
            <a:ext cx="5589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Заполнение заявки</a:t>
            </a:r>
            <a:endParaRPr/>
          </a:p>
        </p:txBody>
      </p:sp>
      <p:sp>
        <p:nvSpPr>
          <p:cNvPr id="664" name="Google Shape;664;g291537d2b55_0_390"/>
          <p:cNvSpPr txBox="1"/>
          <p:nvPr/>
        </p:nvSpPr>
        <p:spPr>
          <a:xfrm>
            <a:off x="420125" y="1216550"/>
            <a:ext cx="985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0000" marR="93225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2000">
                <a:solidFill>
                  <a:schemeClr val="dk1"/>
                </a:solidFill>
              </a:rPr>
              <a:t>Заполнение раздела</a:t>
            </a:r>
            <a:r>
              <a:rPr lang="ru-RU" sz="2000" b="1">
                <a:solidFill>
                  <a:schemeClr val="dk1"/>
                </a:solidFill>
              </a:rPr>
              <a:t> “Смета проекта”</a:t>
            </a:r>
            <a:endParaRPr sz="2800"/>
          </a:p>
        </p:txBody>
      </p:sp>
      <p:sp>
        <p:nvSpPr>
          <p:cNvPr id="665" name="Google Shape;665;g291537d2b55_0_390"/>
          <p:cNvSpPr txBox="1"/>
          <p:nvPr/>
        </p:nvSpPr>
        <p:spPr>
          <a:xfrm>
            <a:off x="550875" y="1734425"/>
            <a:ext cx="10107300" cy="46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0000" marR="93225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</a:rPr>
              <a:t>При подготовке сметы обратите внимание на позиции, закладываемые в смете за счет гранта. Данные затраты в случае победы потребуется подтвердить документально. </a:t>
            </a:r>
            <a:endParaRPr>
              <a:solidFill>
                <a:schemeClr val="dk1"/>
              </a:solidFill>
            </a:endParaRPr>
          </a:p>
          <a:p>
            <a:pPr marL="540000" marR="93225" lvl="0" indent="-88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-RU">
                <a:solidFill>
                  <a:schemeClr val="dk1"/>
                </a:solidFill>
                <a:highlight>
                  <a:srgbClr val="FFFFFF"/>
                </a:highlight>
              </a:rPr>
              <a:t>Пример пакета первичных финансовых документов для услуг (счет, договор, приложения к договору, акт выполненных услуг, платежное поручение/чек с QR-кодом). 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540000" marR="93225" lvl="0" indent="-88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-RU">
                <a:solidFill>
                  <a:schemeClr val="dk1"/>
                </a:solidFill>
                <a:highlight>
                  <a:srgbClr val="FFFFFF"/>
                </a:highlight>
              </a:rPr>
              <a:t>Пример пакета первичных финансовых документов для поставки товара (счет, договор, приложения к договору, товарная накладная,  платежное поручение/чек  с QR-кодом/другой документ составленный правилам бухгалтерского учета). 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361950" marR="80645" lvl="0" indent="0" algn="just" rtl="0">
              <a:lnSpc>
                <a:spcPct val="150000"/>
              </a:lnSpc>
              <a:spcBef>
                <a:spcPts val="605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</a:rPr>
              <a:t>Не приветствуется использование наличных расчетов.</a:t>
            </a:r>
            <a:endParaRPr>
              <a:solidFill>
                <a:schemeClr val="dk1"/>
              </a:solidFill>
            </a:endParaRPr>
          </a:p>
          <a:p>
            <a:pPr marL="360000" marR="78740" lvl="0" indent="0" algn="just" rtl="0">
              <a:lnSpc>
                <a:spcPct val="150000"/>
              </a:lnSpc>
              <a:spcBef>
                <a:spcPts val="68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</a:rPr>
              <a:t>Не допускается запрашивать средства гранта на расходы, которые содержательно дублируются с расходами по действующим грантам и субсидиям, предоставленным как АНО "Образ Будущего", так любыми другими организациями и органами власти.</a:t>
            </a:r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291537d2b55_0_406"/>
          <p:cNvSpPr txBox="1">
            <a:spLocks noGrp="1"/>
          </p:cNvSpPr>
          <p:nvPr>
            <p:ph type="title"/>
          </p:nvPr>
        </p:nvSpPr>
        <p:spPr>
          <a:xfrm>
            <a:off x="282146" y="2488507"/>
            <a:ext cx="11627700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lang="ru-RU" sz="7200" i="0" u="none" strike="noStrike">
                <a:latin typeface="Arial"/>
                <a:ea typeface="Arial"/>
                <a:cs typeface="Arial"/>
                <a:sym typeface="Arial"/>
              </a:rPr>
              <a:t>Заполнение </a:t>
            </a:r>
            <a:r>
              <a:rPr lang="ru-RU" sz="7200"/>
              <a:t>раздела </a:t>
            </a:r>
            <a:endParaRPr sz="7200"/>
          </a:p>
          <a:p>
            <a:pPr marL="4572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/>
              <a:t>“Подписание заявки”</a:t>
            </a:r>
            <a:endParaRPr sz="7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9"/>
          <p:cNvSpPr txBox="1">
            <a:spLocks noGrp="1"/>
          </p:cNvSpPr>
          <p:nvPr>
            <p:ph type="title"/>
          </p:nvPr>
        </p:nvSpPr>
        <p:spPr>
          <a:xfrm>
            <a:off x="282146" y="306343"/>
            <a:ext cx="11627707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ru-RU" sz="6600">
                <a:latin typeface="Arial"/>
                <a:ea typeface="Arial"/>
                <a:cs typeface="Arial"/>
                <a:sym typeface="Arial"/>
              </a:rPr>
              <a:t>Выбор направления</a:t>
            </a:r>
            <a:endParaRPr sz="400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9"/>
          <p:cNvSpPr txBox="1"/>
          <p:nvPr/>
        </p:nvSpPr>
        <p:spPr>
          <a:xfrm>
            <a:off x="374820" y="1455075"/>
            <a:ext cx="101981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Направление: </a:t>
            </a:r>
            <a:r>
              <a:rPr lang="ru-RU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Поддержка проектов в области науки, образования, просвещения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9"/>
          <p:cNvSpPr txBox="1"/>
          <p:nvPr/>
        </p:nvSpPr>
        <p:spPr>
          <a:xfrm>
            <a:off x="374820" y="1963488"/>
            <a:ext cx="11627706" cy="477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Примерная тематика направления: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Апробация и развитие инновационных образовательных подходов и практик;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Развитие эффективных способов повышения квалификации педагогических работников и управленцев в сфере образования;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sz="14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Поддержка конкурсов и других мероприятий, направленных на раскрытие педагогического мастерства и повышение социального статуса педагогических работников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Содействие повышению мотивации людей к обучению и развитию;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sz="14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Содействие повышению качества образования учащихся из отдаленных малокомплектных школ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sz="14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Содействие получению профессионального образования в отдаленных от крупных городов территориях путем дистанционного обучения;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sz="14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Продвижение и расширение практики инклюзивного образования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Содействие деятельности в сфере изучения и популяризации русского языка и литературы, поддержка литературного творчества и мотивации к чтению;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sz="14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Содействие и осуществление деятельности в области просвещения, дополнительного образования детей, дополнительного профессионального образования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Продвижение родительского просвещения;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sz="14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Развитие образовательного туризма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Содействие образованию людей с ограниченными возможностями здоровья;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sz="14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Продвижение интеллектуального развития учащихся и воспитанников через конкурсы, олимпиады, исследовательскую, научную деятельность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Популяризация научной и технологической деятельности, социального и технологического предпринимательства;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sz="14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Поддержка научных школ, лекториев, семинаров, организуемых молодыми учеными и (или) для молодых ученых</a:t>
            </a:r>
            <a:r>
              <a:rPr lang="ru-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endParaRPr sz="14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291537d2b55_0_410"/>
          <p:cNvSpPr txBox="1"/>
          <p:nvPr/>
        </p:nvSpPr>
        <p:spPr>
          <a:xfrm>
            <a:off x="314250" y="1467875"/>
            <a:ext cx="11563500" cy="12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0000" marR="93225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333333"/>
                </a:solidFill>
                <a:highlight>
                  <a:srgbClr val="FFFFFF"/>
                </a:highlight>
              </a:rPr>
              <a:t>Для подачи заявки </a:t>
            </a:r>
            <a:r>
              <a:rPr lang="ru-RU">
                <a:solidFill>
                  <a:srgbClr val="333333"/>
                </a:solidFill>
              </a:rPr>
              <a:t>скачайте</a:t>
            </a:r>
            <a:r>
              <a:rPr lang="ru-RU">
                <a:solidFill>
                  <a:srgbClr val="333333"/>
                </a:solidFill>
                <a:highlight>
                  <a:srgbClr val="FFFFFF"/>
                </a:highlight>
              </a:rPr>
              <a:t>, </a:t>
            </a:r>
            <a:r>
              <a:rPr lang="ru-RU">
                <a:solidFill>
                  <a:srgbClr val="333333"/>
                </a:solidFill>
              </a:rPr>
              <a:t>распечатайте</a:t>
            </a:r>
            <a:r>
              <a:rPr lang="ru-RU">
                <a:solidFill>
                  <a:srgbClr val="333333"/>
                </a:solidFill>
                <a:highlight>
                  <a:srgbClr val="FFFFFF"/>
                </a:highlight>
              </a:rPr>
              <a:t>, </a:t>
            </a:r>
            <a:r>
              <a:rPr lang="ru-RU">
                <a:solidFill>
                  <a:srgbClr val="333333"/>
                </a:solidFill>
              </a:rPr>
              <a:t>подпишите</a:t>
            </a:r>
            <a:r>
              <a:rPr lang="ru-RU">
                <a:solidFill>
                  <a:srgbClr val="333333"/>
                </a:solidFill>
                <a:highlight>
                  <a:srgbClr val="FFFFFF"/>
                </a:highlight>
              </a:rPr>
              <a:t>, отсканируйте и </a:t>
            </a:r>
            <a:r>
              <a:rPr lang="ru-RU">
                <a:solidFill>
                  <a:srgbClr val="333333"/>
                </a:solidFill>
              </a:rPr>
              <a:t>приложите</a:t>
            </a:r>
            <a:r>
              <a:rPr lang="ru-RU">
                <a:solidFill>
                  <a:srgbClr val="333333"/>
                </a:solidFill>
                <a:highlight>
                  <a:srgbClr val="FFFFFF"/>
                </a:highlight>
              </a:rPr>
              <a:t> файл заявки: “</a:t>
            </a:r>
            <a:r>
              <a:rPr lang="ru-RU" u="sng">
                <a:solidFill>
                  <a:srgbClr val="33333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скачать файл заявки</a:t>
            </a:r>
            <a:r>
              <a:rPr lang="ru-RU">
                <a:solidFill>
                  <a:schemeClr val="dk1"/>
                </a:solidFill>
              </a:rPr>
              <a:t>” - это автоматически генерируемая системой форма</a:t>
            </a:r>
            <a:endParaRPr>
              <a:solidFill>
                <a:schemeClr val="dk1"/>
              </a:solidFill>
            </a:endParaRPr>
          </a:p>
          <a:p>
            <a:pPr marL="360000" marR="93225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333333"/>
                </a:solidFill>
              </a:rPr>
              <a:t>Важно!</a:t>
            </a:r>
            <a:r>
              <a:rPr lang="ru-RU">
                <a:solidFill>
                  <a:srgbClr val="333333"/>
                </a:solidFill>
                <a:highlight>
                  <a:srgbClr val="FFFFFF"/>
                </a:highlight>
              </a:rPr>
              <a:t> Пожалуйста, не вносите изменений в предыдущих формах после подписания заявки.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360000" marR="93225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rgbClr val="333333"/>
                </a:solidFill>
                <a:highlight>
                  <a:srgbClr val="FFFFFF"/>
                </a:highlight>
              </a:rPr>
              <a:t>Если необходимо внести изменения</a:t>
            </a:r>
            <a:r>
              <a:rPr lang="ru-RU">
                <a:solidFill>
                  <a:srgbClr val="333333"/>
                </a:solidFill>
                <a:highlight>
                  <a:srgbClr val="FFFFFF"/>
                </a:highlight>
              </a:rPr>
              <a:t>, то, пожалуйста, </a:t>
            </a:r>
            <a:r>
              <a:rPr lang="ru-RU" b="1">
                <a:solidFill>
                  <a:srgbClr val="333333"/>
                </a:solidFill>
                <a:highlight>
                  <a:srgbClr val="FFFFFF"/>
                </a:highlight>
              </a:rPr>
              <a:t>приложите новый файл</a:t>
            </a:r>
            <a:r>
              <a:rPr lang="ru-RU">
                <a:solidFill>
                  <a:srgbClr val="333333"/>
                </a:solidFill>
                <a:highlight>
                  <a:srgbClr val="FFFFFF"/>
                </a:highlight>
              </a:rPr>
              <a:t> заявки после внесения изменений. 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676" name="Google Shape;676;g291537d2b55_0_410"/>
          <p:cNvSpPr txBox="1"/>
          <p:nvPr/>
        </p:nvSpPr>
        <p:spPr>
          <a:xfrm>
            <a:off x="420130" y="329371"/>
            <a:ext cx="5589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Заполнение заявки</a:t>
            </a:r>
            <a:endParaRPr/>
          </a:p>
        </p:txBody>
      </p:sp>
      <p:pic>
        <p:nvPicPr>
          <p:cNvPr id="677" name="Google Shape;677;g291537d2b55_0_4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2725" y="3010425"/>
            <a:ext cx="9852700" cy="327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67"/>
          <p:cNvSpPr txBox="1">
            <a:spLocks noGrp="1"/>
          </p:cNvSpPr>
          <p:nvPr>
            <p:ph type="body" idx="1"/>
          </p:nvPr>
        </p:nvSpPr>
        <p:spPr>
          <a:xfrm>
            <a:off x="7290486" y="1706918"/>
            <a:ext cx="49881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lang="ru-RU" sz="4800" b="1">
                <a:solidFill>
                  <a:schemeClr val="lt1"/>
                </a:solidFill>
              </a:rPr>
              <a:t>Остались вопросы?</a:t>
            </a:r>
            <a:endParaRPr sz="4800" b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lang="ru-RU" sz="4800" b="1">
                <a:solidFill>
                  <a:schemeClr val="lt1"/>
                </a:solidFill>
              </a:rPr>
              <a:t>Задайте их в чате ЦРМС в телеграм</a:t>
            </a:r>
            <a:endParaRPr sz="4800" b="1">
              <a:solidFill>
                <a:schemeClr val="lt1"/>
              </a:solidFill>
            </a:endParaRPr>
          </a:p>
        </p:txBody>
      </p:sp>
      <p:pic>
        <p:nvPicPr>
          <p:cNvPr id="683" name="Google Shape;683;p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553200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Зеленый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91</Slides>
  <Notes>91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91</vt:i4>
      </vt:variant>
    </vt:vector>
  </HeadingPairs>
  <TitlesOfParts>
    <vt:vector size="92" baseType="lpstr">
      <vt:lpstr>Тема Office</vt:lpstr>
      <vt:lpstr>Руководство по заполнению заявки на конкурс физических лиц в Воронежской области  в 2023 году</vt:lpstr>
      <vt:lpstr>Перед заполнением заявки на участие в конкурсе рекомендуется внимательно изучить: - положение о конкурсе; - настоящие методические рекомендации, в особенности раздел по подготовке бюджета проекта. - настоящие методические рекомендации, по оценке заявок в конкурсе?</vt:lpstr>
      <vt:lpstr>АНО "Образ Будущего" принимает заявки только в электронном виде!  Заявки должны быть заполнены и поданы в личном кабинете на сайте АНО “Образ Будущего” по адресу: https://grants.obraz36.ru/</vt:lpstr>
      <vt:lpstr>Выбор направления</vt:lpstr>
      <vt:lpstr>Выбор направления</vt:lpstr>
      <vt:lpstr>Выбор направления</vt:lpstr>
      <vt:lpstr>Выбор направления</vt:lpstr>
      <vt:lpstr>Выбор направления</vt:lpstr>
      <vt:lpstr>Выбор направления</vt:lpstr>
      <vt:lpstr>Выбор направления</vt:lpstr>
      <vt:lpstr>Выбор направления</vt:lpstr>
      <vt:lpstr>Выбор направления</vt:lpstr>
      <vt:lpstr>Выбор направления</vt:lpstr>
      <vt:lpstr>Сроки реализации проектов</vt:lpstr>
      <vt:lpstr>Сроки подачи заявок</vt:lpstr>
      <vt:lpstr>Регистрация  на сайте https://grants.obraz36.ru </vt:lpstr>
      <vt:lpstr>Шаг 1</vt:lpstr>
      <vt:lpstr>Шаг 2</vt:lpstr>
      <vt:lpstr>Шаг 3</vt:lpstr>
      <vt:lpstr>Шаг 4</vt:lpstr>
      <vt:lpstr>Шаг 5</vt:lpstr>
      <vt:lpstr>Шаг 6</vt:lpstr>
      <vt:lpstr>Шаг 7</vt:lpstr>
      <vt:lpstr>Дополнительно</vt:lpstr>
      <vt:lpstr>Работа с личным кабинетом https://grants.obraz36.ru </vt:lpstr>
      <vt:lpstr>Презентация PowerPoint</vt:lpstr>
      <vt:lpstr>Презентация PowerPoint</vt:lpstr>
      <vt:lpstr>Презентация PowerPoint</vt:lpstr>
      <vt:lpstr>Выбор конкурса и подача заявки на сайте https://grants.obraz36.ru </vt:lpstr>
      <vt:lpstr>Презентация PowerPoint</vt:lpstr>
      <vt:lpstr>Презентация PowerPoint</vt:lpstr>
      <vt:lpstr>Заполнение заявки на конкурс физических лиц на сайте https://grants.obraz36.ru </vt:lpstr>
      <vt:lpstr>Презентация PowerPoint</vt:lpstr>
      <vt:lpstr>Презентация PowerPoint</vt:lpstr>
      <vt:lpstr>Заполнение раздела  “Документы”</vt:lpstr>
      <vt:lpstr>Презентация PowerPoint</vt:lpstr>
      <vt:lpstr>Презентация PowerPoint</vt:lpstr>
      <vt:lpstr>Презентация PowerPoint</vt:lpstr>
      <vt:lpstr>Заполнение раздела  “Проект”</vt:lpstr>
      <vt:lpstr>Презентация PowerPoint</vt:lpstr>
      <vt:lpstr>Презентация PowerPoint</vt:lpstr>
      <vt:lpstr>Презентация PowerPoint</vt:lpstr>
      <vt:lpstr>Обоснование социальной значимости должно подкрепляться исследованием  Отсутствие предварительного исследования может привести к недостаточному пониманию проблемы целевой группы, неправильному планированию, дублированию инициатив на территории </vt:lpstr>
      <vt:lpstr>Что нам нужно узнать в процессе исследования </vt:lpstr>
      <vt:lpstr>Презентация PowerPoint</vt:lpstr>
      <vt:lpstr>Типичные ошибки в опросах и интервью</vt:lpstr>
      <vt:lpstr>Ошибка №1 «Продавать» свой проект </vt:lpstr>
      <vt:lpstr>Ошибка №2 Спрашивать закрытые вопросы в глубинном интервью</vt:lpstr>
      <vt:lpstr>Ошибка №3 Спрашивать про гипотетическое будущее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Целевая группа проекта</vt:lpstr>
      <vt:lpstr>Целевую группу необходимо описывать конкретно</vt:lpstr>
      <vt:lpstr>Презентация PowerPoint</vt:lpstr>
      <vt:lpstr>Презентация PowerPoint</vt:lpstr>
      <vt:lpstr>Презентация PowerPoint</vt:lpstr>
      <vt:lpstr>Презентация PowerPoint</vt:lpstr>
      <vt:lpstr>Качественный результат необходимо описывать конкретно</vt:lpstr>
      <vt:lpstr>Презентация PowerPoint</vt:lpstr>
      <vt:lpstr>Презентация PowerPoint</vt:lpstr>
      <vt:lpstr>Презентация PowerPoint</vt:lpstr>
      <vt:lpstr>Презентация PowerPoint</vt:lpstr>
      <vt:lpstr>ВАЖНО! Если в вашем проекте нет партнеров, то следует нажать крестик что бы корректно подать заявку иначе система будет это считать за не заполненное поле! </vt:lpstr>
      <vt:lpstr>Презентация PowerPoint</vt:lpstr>
      <vt:lpstr>ВАЖНО! Если команда проекта состоит из лица подающего заявку, то следует удалить пустую графу члена команды проекта, чтобы корректно подать заявку иначе система будет это считать за не заполненное поле! </vt:lpstr>
      <vt:lpstr>Презентация PowerPoint</vt:lpstr>
      <vt:lpstr>Как разработать мероприятие?</vt:lpstr>
      <vt:lpstr>Презентация PowerPoint</vt:lpstr>
      <vt:lpstr>Презентация PowerPoint</vt:lpstr>
      <vt:lpstr> 1. Убедитесь, что задуманные вами мероприятия подходят для вашей целевой группы 2. Спланируйте результат каждого мероприятия с целевой группой: сколько человек примут в нем участие и что конкретно они получат 3. Продумайте содержание мероприятий: где, зачем, для кого они проводятся и что на них будет происходить 4. Проверьте, что мероприятий достаточно, чтобы решить задачу, которую вы поставили. Помните! Чем больше целевая группа вовлечена в проект, тем глубже результат 5. Спланируйте мероприятия по измерению результата проекта</vt:lpstr>
      <vt:lpstr>Презентация PowerPoint</vt:lpstr>
      <vt:lpstr>Заполнение раздела  “Смета проекта”</vt:lpstr>
      <vt:lpstr>Презентация PowerPoint</vt:lpstr>
      <vt:lpstr>Основные принципы  формирования бюджета проекта</vt:lpstr>
      <vt:lpstr>Презентация PowerPoint</vt:lpstr>
      <vt:lpstr>Презентация PowerPoint</vt:lpstr>
      <vt:lpstr>Презентация PowerPoint</vt:lpstr>
      <vt:lpstr>Бюджет проекта не может составлять только сумму гранта</vt:lpstr>
      <vt:lpstr>Презентация PowerPoint</vt:lpstr>
      <vt:lpstr>Что может входить в софинансирование?</vt:lpstr>
      <vt:lpstr>Презентация PowerPoint</vt:lpstr>
      <vt:lpstr>Презентация PowerPoint</vt:lpstr>
      <vt:lpstr>Презентация PowerPoint</vt:lpstr>
      <vt:lpstr>Заполнение раздела  “Подписание заявки”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Руководство по заполнению заявки на конкурс физических лиц в Воронежской области  в 2023 году</dc:title>
  <dc:creator>Microsoft Office User</dc:creator>
  <cp:lastModifiedBy>Viacheslav Shamarin</cp:lastModifiedBy>
  <cp:revision>1</cp:revision>
  <dcterms:created xsi:type="dcterms:W3CDTF">2022-07-12T13:36:37Z</dcterms:created>
  <dcterms:modified xsi:type="dcterms:W3CDTF">2023-10-20T16:41:01Z</dcterms:modified>
</cp:coreProperties>
</file>